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  <p:sldMasterId id="2147483895" r:id="rId2"/>
    <p:sldMasterId id="2147483883" r:id="rId3"/>
  </p:sldMasterIdLst>
  <p:notesMasterIdLst>
    <p:notesMasterId r:id="rId14"/>
  </p:notesMasterIdLst>
  <p:handoutMasterIdLst>
    <p:handoutMasterId r:id="rId15"/>
  </p:handoutMasterIdLst>
  <p:sldIdLst>
    <p:sldId id="2058" r:id="rId4"/>
    <p:sldId id="2047" r:id="rId5"/>
    <p:sldId id="2027" r:id="rId6"/>
    <p:sldId id="2042" r:id="rId7"/>
    <p:sldId id="2050" r:id="rId8"/>
    <p:sldId id="2043" r:id="rId9"/>
    <p:sldId id="2028" r:id="rId10"/>
    <p:sldId id="2051" r:id="rId11"/>
    <p:sldId id="2026" r:id="rId12"/>
    <p:sldId id="2052" r:id="rId13"/>
  </p:sldIdLst>
  <p:sldSz cx="9906000" cy="6858000" type="A4"/>
  <p:notesSz cx="6877050" cy="10001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FFCC"/>
    <a:srgbClr val="CC6600"/>
    <a:srgbClr val="00FFFF"/>
    <a:srgbClr val="F2F2F2"/>
    <a:srgbClr val="66FF99"/>
    <a:srgbClr val="9933FF"/>
    <a:srgbClr val="0000FF"/>
    <a:srgbClr val="2929FF"/>
    <a:srgbClr val="3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12" autoAdjust="0"/>
    <p:restoredTop sz="96649" autoAdjust="0"/>
  </p:normalViewPr>
  <p:slideViewPr>
    <p:cSldViewPr>
      <p:cViewPr>
        <p:scale>
          <a:sx n="90" d="100"/>
          <a:sy n="90" d="100"/>
        </p:scale>
        <p:origin x="-2022" y="-690"/>
      </p:cViewPr>
      <p:guideLst>
        <p:guide orient="horz" pos="3045"/>
        <p:guide pos="31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498"/>
    </p:cViewPr>
  </p:sorterViewPr>
  <p:notesViewPr>
    <p:cSldViewPr>
      <p:cViewPr varScale="1">
        <p:scale>
          <a:sx n="45" d="100"/>
          <a:sy n="45" d="100"/>
        </p:scale>
        <p:origin x="-1387" y="-62"/>
      </p:cViewPr>
      <p:guideLst>
        <p:guide orient="horz" pos="3147"/>
        <p:guide pos="216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6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939857690850897"/>
          <c:y val="0.10546247752539024"/>
          <c:w val="0.82748480506358391"/>
          <c:h val="0.752954639399364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НЦ ОМЗ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-2.6935838408724136E-3"/>
                  <c:y val="-2.35292470805618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0807515226171966E-3"/>
                  <c:y val="5.2287215734582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elete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Данные сверхвысокого разрешения (&lt;2м)</c:v>
                </c:pt>
                <c:pt idx="1">
                  <c:v>Данные высокого разрешения (2-10 м)</c:v>
                </c:pt>
                <c:pt idx="2">
                  <c:v>Данные среднего разрешения                               (10-100 м)</c:v>
                </c:pt>
                <c:pt idx="3">
                  <c:v>Базовые продукты</c:v>
                </c:pt>
                <c:pt idx="4">
                  <c:v>Тематические продукты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19050</c:v>
                </c:pt>
                <c:pt idx="1">
                  <c:v>593</c:v>
                </c:pt>
                <c:pt idx="2" formatCode="#,##0">
                  <c:v>19500</c:v>
                </c:pt>
                <c:pt idx="3">
                  <c:v>462</c:v>
                </c:pt>
                <c:pt idx="4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Совзонд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>
                <c:manualLayout>
                  <c:x val="1.3467919204362043E-2"/>
                  <c:y val="-1.56861647203745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7339596021810154E-3"/>
                  <c:y val="-5.22872157345809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387167681744816E-3"/>
                  <c:y val="-2.09148862938325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0774335363489618E-2"/>
                  <c:y val="-7.84308236018728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Данные сверхвысокого разрешения (&lt;2м)</c:v>
                </c:pt>
                <c:pt idx="1">
                  <c:v>Данные высокого разрешения (2-10 м)</c:v>
                </c:pt>
                <c:pt idx="2">
                  <c:v>Данные среднего разрешения                               (10-100 м)</c:v>
                </c:pt>
                <c:pt idx="3">
                  <c:v>Базовые продукты</c:v>
                </c:pt>
                <c:pt idx="4">
                  <c:v>Тематические продукты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4820</c:v>
                </c:pt>
                <c:pt idx="1">
                  <c:v>2690</c:v>
                </c:pt>
                <c:pt idx="2">
                  <c:v>710</c:v>
                </c:pt>
                <c:pt idx="3">
                  <c:v>1085</c:v>
                </c:pt>
                <c:pt idx="4">
                  <c:v>2056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СКАНЭКС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5.8360980124409993E-3"/>
                  <c:y val="-7.84308236018737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774335363489618E-2"/>
                  <c:y val="-1.0457443146916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Данные сверхвысокого разрешения (&lt;2м)</c:v>
                </c:pt>
                <c:pt idx="1">
                  <c:v>Данные высокого разрешения (2-10 м)</c:v>
                </c:pt>
                <c:pt idx="2">
                  <c:v>Данные среднего разрешения                               (10-100 м)</c:v>
                </c:pt>
                <c:pt idx="3">
                  <c:v>Базовые продукты</c:v>
                </c:pt>
                <c:pt idx="4">
                  <c:v>Тематические продукты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273</c:v>
                </c:pt>
                <c:pt idx="1">
                  <c:v>4384</c:v>
                </c:pt>
                <c:pt idx="2">
                  <c:v>3583</c:v>
                </c:pt>
                <c:pt idx="3">
                  <c:v>547</c:v>
                </c:pt>
                <c:pt idx="4">
                  <c:v>1395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ПРАЙМ ГРУП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5.387167681744816E-3"/>
                  <c:y val="-1.5686164720374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4275434430534048E-3"/>
                  <c:y val="-1.0457443146916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774335363489618E-2"/>
                  <c:y val="2.614360786729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5589046488287855E-2"/>
                  <c:y val="5.22872157345809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Данные сверхвысокого разрешения (&lt;2м)</c:v>
                </c:pt>
                <c:pt idx="1">
                  <c:v>Данные высокого разрешения (2-10 м)</c:v>
                </c:pt>
                <c:pt idx="2">
                  <c:v>Данные среднего разрешения                               (10-100 м)</c:v>
                </c:pt>
                <c:pt idx="3">
                  <c:v>Базовые продукты</c:v>
                </c:pt>
                <c:pt idx="4">
                  <c:v>Тематические продукты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1275</c:v>
                </c:pt>
                <c:pt idx="1">
                  <c:v>406</c:v>
                </c:pt>
                <c:pt idx="2">
                  <c:v>97</c:v>
                </c:pt>
                <c:pt idx="3">
                  <c:v>397</c:v>
                </c:pt>
                <c:pt idx="4">
                  <c:v>1078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4319616"/>
        <c:axId val="164321152"/>
        <c:axId val="0"/>
      </c:bar3DChart>
      <c:catAx>
        <c:axId val="1643196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aseline="0"/>
            </a:pPr>
            <a:endParaRPr lang="ru-RU"/>
          </a:p>
        </c:txPr>
        <c:crossAx val="164321152"/>
        <c:crosses val="autoZero"/>
        <c:auto val="1"/>
        <c:lblAlgn val="ctr"/>
        <c:lblOffset val="100"/>
        <c:noMultiLvlLbl val="0"/>
      </c:catAx>
      <c:valAx>
        <c:axId val="164321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43196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054599580734131"/>
          <c:y val="0"/>
          <c:w val="0.45602575914524757"/>
          <c:h val="8.9365027345802248E-2"/>
        </c:manualLayout>
      </c:layout>
      <c:overlay val="0"/>
      <c:txPr>
        <a:bodyPr/>
        <a:lstStyle/>
        <a:p>
          <a:pPr>
            <a:defRPr sz="1200" b="1" i="1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0.54545</cdr:x>
      <cdr:y>0.04412</cdr:y>
    </cdr:from>
    <cdr:to>
      <cdr:x>1</cdr:x>
      <cdr:y>0.38235</cdr:y>
    </cdr:to>
    <cdr:sp macro="" textlink="">
      <cdr:nvSpPr>
        <cdr:cNvPr id="2" name="Скругленный прямоугольник 1"/>
        <cdr:cNvSpPr/>
      </cdr:nvSpPr>
      <cdr:spPr bwMode="auto">
        <a:xfrm xmlns:a="http://schemas.openxmlformats.org/drawingml/2006/main">
          <a:off x="5143493" y="214325"/>
          <a:ext cx="4286323" cy="1643049"/>
        </a:xfrm>
        <a:prstGeom xmlns:a="http://schemas.openxmlformats.org/drawingml/2006/main" prst="roundRect">
          <a:avLst/>
        </a:prstGeom>
        <a:solidFill xmlns:a="http://schemas.openxmlformats.org/drawingml/2006/main">
          <a:srgbClr val="5FFFFF"/>
        </a:solidFill>
        <a:ln xmlns:a="http://schemas.openxmlformats.org/drawingml/2006/main">
          <a:noFill/>
          <a:headEnd type="none" w="sm" len="sm"/>
          <a:tailEnd type="none" w="sm" len="sm"/>
        </a:ln>
        <a:effectLst xmlns:a="http://schemas.openxmlformats.org/drawingml/2006/main"/>
        <a:scene3d xmlns:a="http://schemas.openxmlformats.org/drawingml/2006/main">
          <a:camera prst="orthographicFront">
            <a:rot lat="0" lon="0" rev="0"/>
          </a:camera>
          <a:lightRig rig="balanced" dir="tr"/>
        </a:scene3d>
        <a:sp3d xmlns:a="http://schemas.openxmlformats.org/drawingml/2006/main" contourW="14605" prstMaterial="plastic">
          <a:bevelT w="203200" h="203200"/>
          <a:contourClr>
            <a:srgbClr val="5ECCF3">
              <a:shade val="30000"/>
              <a:satMod val="120000"/>
            </a:srgbClr>
          </a:contourClr>
        </a:sp3d>
      </cdr:spPr>
      <cdr:style>
        <a:lnRef xmlns:a="http://schemas.openxmlformats.org/drawingml/2006/main" idx="0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3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horz" wrap="square" lIns="90000" tIns="46800" rIns="90000" bIns="46800" numCol="1" rtlCol="0" anchor="ctr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marL="0" marR="0" indent="0" algn="just" defTabSz="914400" rtl="0" eaLnBrk="1" fontAlgn="base" latinLnBrk="0" hangingPunct="1">
            <a:lnSpc>
              <a:spcPts val="16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5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rPr>
            <a:t>За период с 2006 по 2011 год российскими КА ДЗЗ проведена съемка  земной  поверхности </a:t>
          </a:r>
          <a:r>
            <a:rPr kumimoji="0" lang="en-US" sz="15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rPr>
            <a:t> </a:t>
          </a:r>
          <a:r>
            <a:rPr kumimoji="0" lang="ru-RU" sz="15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rPr>
            <a:t>общей  площадью  более </a:t>
          </a:r>
          <a:br>
            <a:rPr kumimoji="0" lang="ru-RU" sz="15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rPr>
          </a:br>
          <a:r>
            <a:rPr kumimoji="0" lang="ru-RU" sz="15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rPr>
            <a:t>70 млн. кв. км аппаратурой</a:t>
          </a:r>
          <a:r>
            <a:rPr kumimoji="0" lang="ru-RU" sz="1500" b="1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rPr>
            <a:t> сверхвысокого разрешения</a:t>
          </a:r>
          <a:r>
            <a:rPr kumimoji="0" lang="en-US" sz="1500" b="1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rPr>
            <a:t> </a:t>
          </a:r>
          <a:r>
            <a:rPr kumimoji="0" lang="ru-RU" sz="1500" b="1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rPr>
            <a:t>и более </a:t>
          </a:r>
          <a:br>
            <a:rPr kumimoji="0" lang="ru-RU" sz="1500" b="1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rPr>
          </a:br>
          <a:r>
            <a:rPr kumimoji="0" lang="ru-RU" sz="1500" b="1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rPr>
            <a:t>17,7 млрд. кв. км аппаратурой среднего разрешения.  </a:t>
          </a:r>
          <a:r>
            <a:rPr kumimoji="0" lang="ru-RU" sz="15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rPr>
            <a:t> </a:t>
          </a:r>
        </a:p>
      </cdr:txBody>
    </cdr:sp>
  </cdr:relSizeAnchor>
  <cdr:relSizeAnchor xmlns:cdr="http://schemas.openxmlformats.org/drawingml/2006/chartDrawing">
    <cdr:from>
      <cdr:x>0.55303</cdr:x>
      <cdr:y>0.41106</cdr:y>
    </cdr:from>
    <cdr:to>
      <cdr:x>1</cdr:x>
      <cdr:y>0.63341</cdr:y>
    </cdr:to>
    <cdr:sp macro="" textlink="">
      <cdr:nvSpPr>
        <cdr:cNvPr id="3" name="Блок-схема: альтернативный процесс 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813820" y="1996841"/>
          <a:ext cx="3890626" cy="1080123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0066FF"/>
        </a:solidFill>
        <a:ln xmlns:a="http://schemas.openxmlformats.org/drawingml/2006/main">
          <a:noFill/>
          <a:headEnd type="none" w="sm" len="sm"/>
          <a:tailEnd type="none" w="sm" len="sm"/>
        </a:ln>
        <a:effectLst xmlns:a="http://schemas.openxmlformats.org/drawingml/2006/main"/>
        <a:scene3d xmlns:a="http://schemas.openxmlformats.org/drawingml/2006/main">
          <a:camera prst="orthographicFront">
            <a:rot lat="0" lon="0" rev="0"/>
          </a:camera>
          <a:lightRig rig="balanced" dir="tr"/>
        </a:scene3d>
        <a:sp3d xmlns:a="http://schemas.openxmlformats.org/drawingml/2006/main" contourW="14605" prstMaterial="plastic">
          <a:bevelT w="203200" h="203200"/>
          <a:contourClr>
            <a:srgbClr val="A7EA52">
              <a:shade val="30000"/>
              <a:satMod val="120000"/>
            </a:srgbClr>
          </a:contourClr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rebuchet MS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rebuchet MS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rebuchet MS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rebuchet MS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rebuchet MS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rebuchet MS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rebuchet MS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rebuchet MS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rebuchet MS"/>
            </a:defRPr>
          </a:lvl9pPr>
        </a:lstStyle>
        <a:p xmlns:a="http://schemas.openxmlformats.org/drawingml/2006/main">
          <a:pPr algn="ctr"/>
          <a:r>
            <a:rPr lang="ru-RU" sz="1600" b="1" u="sng" dirty="0">
              <a:solidFill>
                <a:sysClr val="window" lastClr="FFFFFF"/>
              </a:solidFill>
            </a:rPr>
            <a:t>Потребители в </a:t>
          </a:r>
          <a:r>
            <a:rPr lang="ru-RU" sz="1600" b="1" u="sng" dirty="0" smtClean="0">
              <a:solidFill>
                <a:sysClr val="window" lastClr="FFFFFF"/>
              </a:solidFill>
            </a:rPr>
            <a:t>РФ</a:t>
          </a:r>
          <a:endParaRPr lang="ru-RU" sz="1600" b="1" u="sng" dirty="0">
            <a:solidFill>
              <a:sysClr val="window" lastClr="FFFFFF"/>
            </a:solidFill>
          </a:endParaRPr>
        </a:p>
        <a:p xmlns:a="http://schemas.openxmlformats.org/drawingml/2006/main">
          <a:pPr marL="177800"/>
          <a:r>
            <a:rPr lang="ru-RU" sz="1600" b="1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Министерства </a:t>
          </a:r>
          <a:r>
            <a:rPr lang="ru-RU" sz="16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(агентства) –  14</a:t>
          </a:r>
        </a:p>
        <a:p xmlns:a="http://schemas.openxmlformats.org/drawingml/2006/main">
          <a:pPr marL="177800"/>
          <a:r>
            <a:rPr lang="ru-RU" sz="1600" b="1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Госпотребители </a:t>
          </a:r>
          <a:r>
            <a:rPr lang="ru-RU" sz="16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 </a:t>
          </a:r>
          <a:r>
            <a:rPr lang="ru-RU" sz="1600" b="1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ФОИВ  </a:t>
          </a:r>
          <a:r>
            <a:rPr lang="ru-RU" sz="16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 </a:t>
          </a:r>
          <a:r>
            <a:rPr lang="ru-RU" sz="1600" b="1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64</a:t>
          </a:r>
          <a:endParaRPr lang="ru-RU" sz="1600" b="1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 xmlns:a="http://schemas.openxmlformats.org/drawingml/2006/main">
          <a:pPr marL="177800"/>
          <a:r>
            <a:rPr lang="ru-RU" sz="1600" b="1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Коммерческие структуры </a:t>
          </a:r>
          <a:r>
            <a:rPr lang="ru-RU" sz="16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 </a:t>
          </a:r>
          <a:r>
            <a:rPr lang="ru-RU" sz="1600" b="1" dirty="0" smtClean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</a:t>
          </a:r>
          <a:endParaRPr lang="ru-RU" sz="16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0.47727</cdr:x>
      <cdr:y>0.08824</cdr:y>
    </cdr:from>
    <cdr:to>
      <cdr:x>0.57424</cdr:x>
      <cdr:y>0.27648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500594" y="428628"/>
          <a:ext cx="914410" cy="9144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200" b="1" dirty="0" smtClean="0"/>
            <a:t>19500</a:t>
          </a:r>
          <a:endParaRPr lang="ru-RU" sz="14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2979198" cy="50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65" tIns="47932" rIns="95865" bIns="47932" numCol="1" anchor="t" anchorCtr="0" compatLnSpc="1">
            <a:prstTxWarp prst="textNoShape">
              <a:avLst/>
            </a:prstTxWarp>
          </a:bodyPr>
          <a:lstStyle>
            <a:lvl1pPr defTabSz="960537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7853" y="2"/>
            <a:ext cx="2979198" cy="50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65" tIns="47932" rIns="95865" bIns="47932" numCol="1" anchor="t" anchorCtr="0" compatLnSpc="1">
            <a:prstTxWarp prst="textNoShape">
              <a:avLst/>
            </a:prstTxWarp>
          </a:bodyPr>
          <a:lstStyle>
            <a:lvl1pPr algn="r" defTabSz="960537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99031"/>
            <a:ext cx="2979198" cy="50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65" tIns="47932" rIns="95865" bIns="47932" numCol="1" anchor="b" anchorCtr="0" compatLnSpc="1">
            <a:prstTxWarp prst="textNoShape">
              <a:avLst/>
            </a:prstTxWarp>
          </a:bodyPr>
          <a:lstStyle>
            <a:lvl1pPr defTabSz="960537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7853" y="9499031"/>
            <a:ext cx="2979198" cy="50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65" tIns="47932" rIns="95865" bIns="47932" numCol="1" anchor="b" anchorCtr="0" compatLnSpc="1">
            <a:prstTxWarp prst="textNoShape">
              <a:avLst/>
            </a:prstTxWarp>
          </a:bodyPr>
          <a:lstStyle>
            <a:lvl1pPr algn="r" defTabSz="960537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33880450-D1AD-4E33-9F65-2413393389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6919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2979198" cy="50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65" tIns="47932" rIns="95865" bIns="47932" numCol="1" anchor="t" anchorCtr="0" compatLnSpc="1">
            <a:prstTxWarp prst="textNoShape">
              <a:avLst/>
            </a:prstTxWarp>
          </a:bodyPr>
          <a:lstStyle>
            <a:lvl1pPr defTabSz="960537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7853" y="2"/>
            <a:ext cx="2979198" cy="50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65" tIns="47932" rIns="95865" bIns="47932" numCol="1" anchor="t" anchorCtr="0" compatLnSpc="1">
            <a:prstTxWarp prst="textNoShape">
              <a:avLst/>
            </a:prstTxWarp>
          </a:bodyPr>
          <a:lstStyle>
            <a:lvl1pPr algn="r" defTabSz="960537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39775" y="749300"/>
            <a:ext cx="5422900" cy="37544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0263" y="4743918"/>
            <a:ext cx="5036532" cy="450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65" tIns="47932" rIns="95865" bIns="479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99031"/>
            <a:ext cx="2979198" cy="50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65" tIns="47932" rIns="95865" bIns="47932" numCol="1" anchor="b" anchorCtr="0" compatLnSpc="1">
            <a:prstTxWarp prst="textNoShape">
              <a:avLst/>
            </a:prstTxWarp>
          </a:bodyPr>
          <a:lstStyle>
            <a:lvl1pPr defTabSz="960537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7853" y="9499031"/>
            <a:ext cx="2979198" cy="50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65" tIns="47932" rIns="95865" bIns="47932" numCol="1" anchor="b" anchorCtr="0" compatLnSpc="1">
            <a:prstTxWarp prst="textNoShape">
              <a:avLst/>
            </a:prstTxWarp>
          </a:bodyPr>
          <a:lstStyle>
            <a:lvl1pPr algn="r" defTabSz="960537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09344BF0-5924-436D-998E-F7E8BFD7E7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55117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35013" y="752475"/>
            <a:ext cx="5408612" cy="37465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FAF117-A054-4487-B4EE-47990738370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9125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FAF117-A054-4487-B4EE-47990738370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719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B34E9-0BD6-4118-B92A-6DA7966F53A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12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A46D5-8166-4687-89D6-01D3FADDA4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32689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80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673D7-52D7-454D-876E-4BA12E61CA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55993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4A5EF-C6A8-4426-8276-D62CA49AD4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86735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50DF0-25D2-4EA0-B8BE-B7A6260598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337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56463" y="76200"/>
            <a:ext cx="2116137" cy="54832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08050" y="76200"/>
            <a:ext cx="6196013" cy="54832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5F755-445C-43E7-9006-44B94370D1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6776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5975" y="76200"/>
            <a:ext cx="57150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908050" y="1446213"/>
            <a:ext cx="8464550" cy="4113212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23917-76D8-42C4-85D8-6081B58A4D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8728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5975" y="76200"/>
            <a:ext cx="57150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08050" y="1446213"/>
            <a:ext cx="4156075" cy="4113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16525" y="1446213"/>
            <a:ext cx="4156075" cy="19796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216525" y="3578225"/>
            <a:ext cx="4156075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BA804-7BEA-47BA-B021-155A31929A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26149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5975" y="76200"/>
            <a:ext cx="57150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08050" y="1446213"/>
            <a:ext cx="8464550" cy="4113212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7C967-812C-463B-AB12-7C315983C1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170075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5975" y="76200"/>
            <a:ext cx="57150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08050" y="1446213"/>
            <a:ext cx="4156075" cy="4113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16525" y="1446213"/>
            <a:ext cx="4156075" cy="19796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216525" y="3578225"/>
            <a:ext cx="4156075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9EAE2-0ECA-4D39-B290-E13429D120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653197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224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39E02-CFB1-49A5-ADC1-22BCC2DC5A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6328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85653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23970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80667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58090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9540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41949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06684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48527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51610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770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A6CA4-7258-40A0-BEE1-D84B37EFCC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56102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2370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2141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22288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572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0923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26004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32590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42413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813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7156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08050" y="1446213"/>
            <a:ext cx="4156075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6525" y="1446213"/>
            <a:ext cx="4156075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BA183-F9D5-4107-A11D-03FD8D43D2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252992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66107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57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F5886-609A-4849-95E3-1C54EBB7DD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0250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D9C74-57D9-4D98-92C7-F5D5E3C1E7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16230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29650" y="6486525"/>
            <a:ext cx="74295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30D3B-A054-4B4E-A023-D661247144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11857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715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723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w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8050" y="1446213"/>
            <a:ext cx="8464550" cy="411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989" tIns="46794" rIns="89989" bIns="467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9493" name="Text Box 5"/>
          <p:cNvSpPr txBox="1">
            <a:spLocks noChangeArrowheads="1"/>
          </p:cNvSpPr>
          <p:nvPr/>
        </p:nvSpPr>
        <p:spPr bwMode="auto">
          <a:xfrm>
            <a:off x="57259" y="6515100"/>
            <a:ext cx="4597400" cy="3048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lIns="89989" tIns="46794" rIns="89989" bIns="46794">
            <a:spAutoFit/>
          </a:bodyPr>
          <a:lstStyle/>
          <a:p>
            <a:pPr eaLnBrk="0" hangingPunct="0">
              <a:defRPr/>
            </a:pPr>
            <a:r>
              <a:rPr lang="ru-RU" sz="1400" b="1" i="1" dirty="0">
                <a:solidFill>
                  <a:srgbClr val="000099"/>
                </a:solidFill>
                <a:latin typeface="Arial" charset="0"/>
                <a:cs typeface="Arial" charset="0"/>
              </a:rPr>
              <a:t>©</a:t>
            </a:r>
            <a:r>
              <a:rPr lang="en-US" sz="1400" b="1" i="1" dirty="0">
                <a:solidFill>
                  <a:srgbClr val="000099"/>
                </a:solidFill>
                <a:latin typeface="Arial" charset="0"/>
                <a:cs typeface="Arial" charset="0"/>
              </a:rPr>
              <a:t> </a:t>
            </a:r>
            <a:r>
              <a:rPr lang="ru-RU" sz="1400" b="1" i="1" dirty="0">
                <a:solidFill>
                  <a:srgbClr val="000099"/>
                </a:solidFill>
                <a:latin typeface="Arial" charset="0"/>
                <a:cs typeface="Arial" charset="0"/>
              </a:rPr>
              <a:t> </a:t>
            </a:r>
            <a:r>
              <a:rPr lang="ru-RU" sz="1400" b="1" i="1" dirty="0">
                <a:solidFill>
                  <a:srgbClr val="000099"/>
                </a:solidFill>
                <a:latin typeface="Arial" charset="0"/>
              </a:rPr>
              <a:t>ОАО «Российские космические системы»</a:t>
            </a:r>
            <a:endParaRPr lang="en-US" sz="1400" b="1" i="1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2053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2085975" y="76200"/>
            <a:ext cx="5715000" cy="914400"/>
          </a:xfrm>
          <a:prstGeom prst="rect">
            <a:avLst/>
          </a:prstGeom>
          <a:solidFill>
            <a:srgbClr val="CCECFF">
              <a:alpha val="50195"/>
            </a:srgbClr>
          </a:solidFill>
          <a:ln w="12700">
            <a:solidFill>
              <a:srgbClr val="000099"/>
            </a:solidFill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319520" name="Line 32"/>
          <p:cNvSpPr>
            <a:spLocks noChangeShapeType="1"/>
          </p:cNvSpPr>
          <p:nvPr/>
        </p:nvSpPr>
        <p:spPr bwMode="auto">
          <a:xfrm>
            <a:off x="4196916" y="6667500"/>
            <a:ext cx="3024188" cy="0"/>
          </a:xfrm>
          <a:prstGeom prst="line">
            <a:avLst/>
          </a:prstGeom>
          <a:noFill/>
          <a:ln w="25400">
            <a:solidFill>
              <a:srgbClr val="000099"/>
            </a:solidFill>
            <a:round/>
            <a:headEnd type="none" w="sm" len="sm"/>
            <a:tailEnd type="none" w="sm" len="sm"/>
          </a:ln>
          <a:effectLst/>
        </p:spPr>
        <p:txBody>
          <a:bodyPr lIns="90000" tIns="46800" rIns="90000" bIns="46800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Times" pitchFamily="18" charset="0"/>
              <a:buChar char="•"/>
              <a:defRPr/>
            </a:pPr>
            <a:endParaRPr lang="ru-RU" dirty="0">
              <a:latin typeface="Arial" charset="0"/>
            </a:endParaRPr>
          </a:p>
        </p:txBody>
      </p:sp>
      <p:pic>
        <p:nvPicPr>
          <p:cNvPr id="7" name="Picture 4" descr="Logo for vyveska"/>
          <p:cNvPicPr>
            <a:picLocks noChangeAspect="1" noChangeArrowheads="1"/>
          </p:cNvPicPr>
          <p:nvPr userDrawn="1"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104502" y="-25478"/>
            <a:ext cx="808939" cy="71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Log_OMZс"/>
          <p:cNvPicPr>
            <a:picLocks noChangeAspect="1" noChangeArrowheads="1"/>
          </p:cNvPicPr>
          <p:nvPr userDrawn="1"/>
        </p:nvPicPr>
        <p:blipFill>
          <a:blip r:embed="rId23"/>
          <a:srcRect/>
          <a:stretch>
            <a:fillRect/>
          </a:stretch>
        </p:blipFill>
        <p:spPr bwMode="auto">
          <a:xfrm>
            <a:off x="8985167" y="37638"/>
            <a:ext cx="848544" cy="650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Объект 8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499251956"/>
              </p:ext>
            </p:extLst>
          </p:nvPr>
        </p:nvGraphicFramePr>
        <p:xfrm>
          <a:off x="78520" y="37637"/>
          <a:ext cx="842033" cy="958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CorelDRAW" r:id="rId24" imgW="4957920" imgH="5817600" progId="">
                  <p:embed/>
                </p:oleObj>
              </mc:Choice>
              <mc:Fallback>
                <p:oleObj name="CorelDRAW" r:id="rId24" imgW="4957920" imgH="5817600" progId="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20" y="37637"/>
                        <a:ext cx="842033" cy="9585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908" r:id="rId8"/>
    <p:sldLayoutId id="2147483909" r:id="rId9"/>
    <p:sldLayoutId id="2147483907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  <p:sldLayoutId id="2147483807" r:id="rId17"/>
    <p:sldLayoutId id="2147483808" r:id="rId18"/>
    <p:sldLayoutId id="2147483910" r:id="rId1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C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CC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CC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CC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CC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rgbClr val="0000CC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rgbClr val="0000CC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rgbClr val="0000CC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rgbClr val="0000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9CC18-2D24-4656-BAF5-95A9C1452EAD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02497-A7C4-4314-A7B3-1BCE3D524F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3140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92BEBF-441A-4BCA-9215-00B417B94B1E}" type="datetimeFigureOut">
              <a:rPr lang="ru-RU" smtClean="0"/>
              <a:pPr/>
              <a:t>26.03.2012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72649-E23B-499C-A662-ED03C8F68B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868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9.png"/><Relationship Id="rId3" Type="http://schemas.openxmlformats.org/officeDocument/2006/relationships/image" Target="../media/image4.gif"/><Relationship Id="rId7" Type="http://schemas.openxmlformats.org/officeDocument/2006/relationships/image" Target="../media/image7.png"/><Relationship Id="rId12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11" Type="http://schemas.openxmlformats.org/officeDocument/2006/relationships/image" Target="../media/image1.emf"/><Relationship Id="rId5" Type="http://schemas.microsoft.com/office/2007/relationships/hdphoto" Target="../media/hdphoto1.wdp"/><Relationship Id="rId10" Type="http://schemas.openxmlformats.org/officeDocument/2006/relationships/oleObject" Target="../embeddings/oleObject2.bin"/><Relationship Id="rId4" Type="http://schemas.openxmlformats.org/officeDocument/2006/relationships/image" Target="../media/image5.png"/><Relationship Id="rId9" Type="http://schemas.openxmlformats.org/officeDocument/2006/relationships/image" Target="../media/image3.wmf"/><Relationship Id="rId1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9.png"/><Relationship Id="rId3" Type="http://schemas.openxmlformats.org/officeDocument/2006/relationships/image" Target="../media/image4.gif"/><Relationship Id="rId7" Type="http://schemas.openxmlformats.org/officeDocument/2006/relationships/image" Target="../media/image7.png"/><Relationship Id="rId12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png"/><Relationship Id="rId11" Type="http://schemas.openxmlformats.org/officeDocument/2006/relationships/image" Target="../media/image1.emf"/><Relationship Id="rId5" Type="http://schemas.microsoft.com/office/2007/relationships/hdphoto" Target="../media/hdphoto1.wdp"/><Relationship Id="rId10" Type="http://schemas.openxmlformats.org/officeDocument/2006/relationships/oleObject" Target="../embeddings/oleObject3.bin"/><Relationship Id="rId4" Type="http://schemas.openxmlformats.org/officeDocument/2006/relationships/image" Target="../media/image5.png"/><Relationship Id="rId9" Type="http://schemas.openxmlformats.org/officeDocument/2006/relationships/image" Target="../media/image3.wmf"/><Relationship Id="rId1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18" Type="http://schemas.openxmlformats.org/officeDocument/2006/relationships/image" Target="../media/image2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12" Type="http://schemas.openxmlformats.org/officeDocument/2006/relationships/image" Target="../media/image22.png"/><Relationship Id="rId17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6.png"/><Relationship Id="rId20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jpeg"/><Relationship Id="rId19" Type="http://schemas.openxmlformats.org/officeDocument/2006/relationships/image" Target="../media/image29.jpeg"/><Relationship Id="rId4" Type="http://schemas.openxmlformats.org/officeDocument/2006/relationships/image" Target="../media/image14.png"/><Relationship Id="rId9" Type="http://schemas.openxmlformats.org/officeDocument/2006/relationships/image" Target="../media/image19.jpe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15_05_1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704" y="1592796"/>
            <a:ext cx="5445727" cy="552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 bwMode="auto">
          <a:xfrm>
            <a:off x="0" y="6520504"/>
            <a:ext cx="9945486" cy="36004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89000"/>
                  <a:lumOff val="11000"/>
                </a:schemeClr>
              </a:gs>
              <a:gs pos="50000">
                <a:schemeClr val="accent2">
                  <a:lumMod val="0"/>
                </a:schemeClr>
              </a:gs>
              <a:gs pos="100000">
                <a:schemeClr val="accent6">
                  <a:lumMod val="91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"/>
          </a:effectLst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287338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18" charset="0"/>
              <a:buChar char="•"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2" name="Группа 2"/>
          <p:cNvGrpSpPr/>
          <p:nvPr/>
        </p:nvGrpSpPr>
        <p:grpSpPr>
          <a:xfrm>
            <a:off x="-8924" y="-116631"/>
            <a:ext cx="9936363" cy="6724704"/>
            <a:chOff x="-30364" y="-23131"/>
            <a:chExt cx="9936363" cy="6462233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736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0364" y="21770"/>
              <a:ext cx="9820663" cy="6417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736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0532" y="-23131"/>
              <a:ext cx="9165467" cy="6417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Группа 1"/>
          <p:cNvGrpSpPr/>
          <p:nvPr/>
        </p:nvGrpSpPr>
        <p:grpSpPr>
          <a:xfrm rot="21221083">
            <a:off x="6333855" y="610473"/>
            <a:ext cx="2638890" cy="2340402"/>
            <a:chOff x="4122761" y="-292612"/>
            <a:chExt cx="3790827" cy="3314352"/>
          </a:xfrm>
        </p:grpSpPr>
        <p:pic>
          <p:nvPicPr>
            <p:cNvPr id="6151" name="Picture 5" descr="Capture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94656">
              <a:off x="4122761" y="1729515"/>
              <a:ext cx="1704975" cy="129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олилиния 15"/>
            <p:cNvSpPr/>
            <p:nvPr/>
          </p:nvSpPr>
          <p:spPr>
            <a:xfrm rot="2686651">
              <a:off x="5430672" y="630865"/>
              <a:ext cx="1064984" cy="1731871"/>
            </a:xfrm>
            <a:custGeom>
              <a:avLst/>
              <a:gdLst>
                <a:gd name="connsiteX0" fmla="*/ 0 w 1649458"/>
                <a:gd name="connsiteY0" fmla="*/ 1888316 h 1888316"/>
                <a:gd name="connsiteX1" fmla="*/ 824729 w 1649458"/>
                <a:gd name="connsiteY1" fmla="*/ 0 h 1888316"/>
                <a:gd name="connsiteX2" fmla="*/ 1649458 w 1649458"/>
                <a:gd name="connsiteY2" fmla="*/ 1888316 h 1888316"/>
                <a:gd name="connsiteX3" fmla="*/ 0 w 1649458"/>
                <a:gd name="connsiteY3" fmla="*/ 1888316 h 1888316"/>
                <a:gd name="connsiteX0" fmla="*/ 0 w 1956237"/>
                <a:gd name="connsiteY0" fmla="*/ 1888316 h 1888316"/>
                <a:gd name="connsiteX1" fmla="*/ 824729 w 1956237"/>
                <a:gd name="connsiteY1" fmla="*/ 0 h 1888316"/>
                <a:gd name="connsiteX2" fmla="*/ 1956237 w 1956237"/>
                <a:gd name="connsiteY2" fmla="*/ 1791758 h 1888316"/>
                <a:gd name="connsiteX3" fmla="*/ 0 w 1956237"/>
                <a:gd name="connsiteY3" fmla="*/ 1888316 h 1888316"/>
                <a:gd name="connsiteX0" fmla="*/ 0 w 1956237"/>
                <a:gd name="connsiteY0" fmla="*/ 1888489 h 1888489"/>
                <a:gd name="connsiteX1" fmla="*/ 991703 w 1956237"/>
                <a:gd name="connsiteY1" fmla="*/ 0 h 1888489"/>
                <a:gd name="connsiteX2" fmla="*/ 1956237 w 1956237"/>
                <a:gd name="connsiteY2" fmla="*/ 1791931 h 1888489"/>
                <a:gd name="connsiteX3" fmla="*/ 0 w 1956237"/>
                <a:gd name="connsiteY3" fmla="*/ 1888489 h 1888489"/>
                <a:gd name="connsiteX0" fmla="*/ 0 w 1956237"/>
                <a:gd name="connsiteY0" fmla="*/ 1888599 h 1888599"/>
                <a:gd name="connsiteX1" fmla="*/ 991703 w 1956237"/>
                <a:gd name="connsiteY1" fmla="*/ 110 h 1888599"/>
                <a:gd name="connsiteX2" fmla="*/ 945746 w 1956237"/>
                <a:gd name="connsiteY2" fmla="*/ 0 h 1888599"/>
                <a:gd name="connsiteX3" fmla="*/ 1956237 w 1956237"/>
                <a:gd name="connsiteY3" fmla="*/ 1792041 h 1888599"/>
                <a:gd name="connsiteX4" fmla="*/ 0 w 1956237"/>
                <a:gd name="connsiteY4" fmla="*/ 1888599 h 1888599"/>
                <a:gd name="connsiteX0" fmla="*/ 0 w 1956237"/>
                <a:gd name="connsiteY0" fmla="*/ 1965139 h 1965139"/>
                <a:gd name="connsiteX1" fmla="*/ 991703 w 1956237"/>
                <a:gd name="connsiteY1" fmla="*/ 76650 h 1965139"/>
                <a:gd name="connsiteX2" fmla="*/ 1395899 w 1956237"/>
                <a:gd name="connsiteY2" fmla="*/ 0 h 1965139"/>
                <a:gd name="connsiteX3" fmla="*/ 1956237 w 1956237"/>
                <a:gd name="connsiteY3" fmla="*/ 1868581 h 1965139"/>
                <a:gd name="connsiteX4" fmla="*/ 0 w 1956237"/>
                <a:gd name="connsiteY4" fmla="*/ 1965139 h 1965139"/>
                <a:gd name="connsiteX0" fmla="*/ 0 w 1956237"/>
                <a:gd name="connsiteY0" fmla="*/ 1965139 h 1965139"/>
                <a:gd name="connsiteX1" fmla="*/ 1395500 w 1956237"/>
                <a:gd name="connsiteY1" fmla="*/ 7142 h 1965139"/>
                <a:gd name="connsiteX2" fmla="*/ 1395899 w 1956237"/>
                <a:gd name="connsiteY2" fmla="*/ 0 h 1965139"/>
                <a:gd name="connsiteX3" fmla="*/ 1956237 w 1956237"/>
                <a:gd name="connsiteY3" fmla="*/ 1868581 h 1965139"/>
                <a:gd name="connsiteX4" fmla="*/ 0 w 1956237"/>
                <a:gd name="connsiteY4" fmla="*/ 1965139 h 196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6237" h="1965139">
                  <a:moveTo>
                    <a:pt x="0" y="1965139"/>
                  </a:moveTo>
                  <a:lnTo>
                    <a:pt x="1395500" y="7142"/>
                  </a:lnTo>
                  <a:lnTo>
                    <a:pt x="1395899" y="0"/>
                  </a:lnTo>
                  <a:lnTo>
                    <a:pt x="1956237" y="1868581"/>
                  </a:lnTo>
                  <a:lnTo>
                    <a:pt x="0" y="19651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  <a:lumMod val="45000"/>
                    <a:lumOff val="55000"/>
                  </a:srgbClr>
                </a:gs>
                <a:gs pos="100000">
                  <a:srgbClr val="CCFFFF">
                    <a:alpha val="1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17" name="Содержимое 3" descr="Ресурс-П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9264093">
              <a:off x="6376888" y="-292612"/>
              <a:ext cx="1536700" cy="2049463"/>
            </a:xfrm>
            <a:prstGeom prst="rect">
              <a:avLst/>
            </a:prstGeom>
            <a:effectLst>
              <a:glow rad="101600">
                <a:schemeClr val="bg1">
                  <a:alpha val="41000"/>
                </a:schemeClr>
              </a:glow>
            </a:effectLst>
          </p:spPr>
        </p:pic>
      </p:grpSp>
      <p:pic>
        <p:nvPicPr>
          <p:cNvPr id="18" name="Picture 4" descr="Logo for vyvesk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64706" y="-27384"/>
            <a:ext cx="808939" cy="7826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20" name="Picture 5" descr="Log_OMZс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973645" y="-27382"/>
            <a:ext cx="848544" cy="7826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859854"/>
              </p:ext>
            </p:extLst>
          </p:nvPr>
        </p:nvGraphicFramePr>
        <p:xfrm>
          <a:off x="92460" y="22711"/>
          <a:ext cx="936104" cy="1065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CorelDRAW" r:id="rId10" imgW="4957920" imgH="5817600" progId="">
                  <p:embed/>
                </p:oleObj>
              </mc:Choice>
              <mc:Fallback>
                <p:oleObj name="CorelDRAW" r:id="rId10" imgW="4957920" imgH="5817600" progId="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460" y="22711"/>
                        <a:ext cx="936104" cy="1065670"/>
                      </a:xfrm>
                      <a:prstGeom prst="rect">
                        <a:avLst/>
                      </a:prstGeom>
                      <a:solidFill>
                        <a:srgbClr val="DCE1F4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5" descr="Аркон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53" b="32292"/>
          <a:stretch>
            <a:fillRect/>
          </a:stretch>
        </p:blipFill>
        <p:spPr bwMode="auto">
          <a:xfrm rot="17539979">
            <a:off x="1499122" y="-171300"/>
            <a:ext cx="1892300" cy="2519362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alpha val="39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4595810" y="4781354"/>
            <a:ext cx="5349676" cy="1419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9341" tIns="44669" rIns="89341" bIns="44669">
            <a:spAutoFit/>
          </a:bodyPr>
          <a:lstStyle>
            <a:lvl1pPr defTabSz="89376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89376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9376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9376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9376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93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93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93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937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 b="1" dirty="0">
              <a:solidFill>
                <a:schemeClr val="bg1"/>
              </a:solidFill>
              <a:latin typeface="Arial" charset="0"/>
            </a:endParaRPr>
          </a:p>
          <a:p>
            <a:pPr algn="ctr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Arial" charset="0"/>
              </a:rPr>
              <a:t>Докладчик:</a:t>
            </a:r>
            <a:endParaRPr lang="en-US" sz="1600" b="1" dirty="0">
              <a:solidFill>
                <a:schemeClr val="bg1"/>
              </a:solidFill>
              <a:latin typeface="Arial" charset="0"/>
            </a:endParaRPr>
          </a:p>
          <a:p>
            <a:pPr algn="ctr">
              <a:lnSpc>
                <a:spcPct val="12000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Arial" charset="0"/>
              </a:rPr>
              <a:t>Исполняющий обязанности начальника </a:t>
            </a:r>
            <a:br>
              <a:rPr lang="ru-RU" sz="1600" b="1" dirty="0" smtClean="0">
                <a:solidFill>
                  <a:schemeClr val="bg1"/>
                </a:solidFill>
                <a:latin typeface="Arial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Arial" charset="0"/>
              </a:rPr>
              <a:t>НЦ ОМЗ ОАО </a:t>
            </a:r>
            <a:r>
              <a:rPr lang="ru-RU" sz="1600" b="1" dirty="0">
                <a:solidFill>
                  <a:schemeClr val="bg1"/>
                </a:solidFill>
                <a:latin typeface="Arial" charset="0"/>
              </a:rPr>
              <a:t>«Российские космические системы»</a:t>
            </a:r>
          </a:p>
          <a:p>
            <a:pPr algn="ctr">
              <a:lnSpc>
                <a:spcPct val="12000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Arial" charset="0"/>
              </a:rPr>
              <a:t>ШОКОЛ</a:t>
            </a:r>
            <a:r>
              <a:rPr lang="en-US" sz="1600" b="1" dirty="0" smtClean="0">
                <a:solidFill>
                  <a:schemeClr val="bg1"/>
                </a:solidFill>
                <a:latin typeface="Arial" charset="0"/>
              </a:rPr>
              <a:t>  </a:t>
            </a:r>
            <a:r>
              <a:rPr lang="ru-RU" sz="1600" b="1" dirty="0" smtClean="0">
                <a:solidFill>
                  <a:schemeClr val="bg1"/>
                </a:solidFill>
                <a:latin typeface="Arial" charset="0"/>
              </a:rPr>
              <a:t>АНДРЕЙ СЕРГЕЕВИЧ</a:t>
            </a:r>
            <a:endParaRPr lang="ru-RU" sz="1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9743" y="3166528"/>
            <a:ext cx="9906000" cy="13747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lnSpc>
                <a:spcPts val="2500"/>
              </a:lnSpc>
              <a:defRPr/>
            </a:pPr>
            <a:r>
              <a:rPr lang="ru-RU" b="1" spc="1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Использование ресурсов Оператора КС ДЗЗ </a:t>
            </a:r>
          </a:p>
          <a:p>
            <a:pPr algn="ctr" eaLnBrk="0" hangingPunct="0">
              <a:lnSpc>
                <a:spcPts val="2500"/>
              </a:lnSpc>
              <a:defRPr/>
            </a:pPr>
            <a:r>
              <a:rPr lang="ru-RU" b="1" spc="1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для формирования инновационной </a:t>
            </a:r>
            <a:r>
              <a:rPr lang="ru-RU" b="1" spc="100" dirty="0">
                <a:solidFill>
                  <a:srgbClr val="FFFF00"/>
                </a:solidFill>
                <a:cs typeface="Arial" pitchFamily="34" charset="0"/>
              </a:rPr>
              <a:t>инфраструктуры </a:t>
            </a:r>
            <a:r>
              <a:rPr lang="ru-RU" b="1" spc="100" dirty="0" smtClean="0">
                <a:solidFill>
                  <a:srgbClr val="FFFF00"/>
                </a:solidFill>
                <a:cs typeface="Arial" pitchFamily="34" charset="0"/>
              </a:rPr>
              <a:t>реализации </a:t>
            </a:r>
            <a:br>
              <a:rPr lang="ru-RU" b="1" spc="100" dirty="0" smtClean="0">
                <a:solidFill>
                  <a:srgbClr val="FFFF00"/>
                </a:solidFill>
                <a:cs typeface="Arial" pitchFamily="34" charset="0"/>
              </a:rPr>
            </a:br>
            <a:r>
              <a:rPr lang="ru-RU" b="1" spc="100" dirty="0" smtClean="0">
                <a:solidFill>
                  <a:srgbClr val="FFFF00"/>
                </a:solidFill>
                <a:cs typeface="Arial" pitchFamily="34" charset="0"/>
              </a:rPr>
              <a:t>перспективных космических технологий  </a:t>
            </a:r>
            <a:endParaRPr lang="ru-RU" b="1" spc="100" dirty="0">
              <a:solidFill>
                <a:srgbClr val="FFFF00"/>
              </a:solidFill>
              <a:cs typeface="Arial" pitchFamily="34" charset="0"/>
            </a:endParaRPr>
          </a:p>
        </p:txBody>
      </p:sp>
      <p:pic>
        <p:nvPicPr>
          <p:cNvPr id="15" name="Picture 2" descr="Заставка19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3686" b="100000" l="0" r="31431"/>
                    </a14:imgEffect>
                  </a14:imgLayer>
                </a14:imgProps>
              </a:ext>
            </a:extLst>
          </a:blip>
          <a:srcRect t="62188" r="69039"/>
          <a:stretch/>
        </p:blipFill>
        <p:spPr bwMode="auto">
          <a:xfrm>
            <a:off x="0" y="5439421"/>
            <a:ext cx="1649557" cy="139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296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15_05_1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704" y="1592796"/>
            <a:ext cx="5445727" cy="552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 bwMode="auto">
          <a:xfrm>
            <a:off x="0" y="6520504"/>
            <a:ext cx="9945486" cy="36004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89000"/>
                  <a:lumOff val="11000"/>
                </a:schemeClr>
              </a:gs>
              <a:gs pos="50000">
                <a:schemeClr val="accent2">
                  <a:lumMod val="0"/>
                </a:schemeClr>
              </a:gs>
              <a:gs pos="100000">
                <a:schemeClr val="accent6">
                  <a:lumMod val="91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"/>
          </a:effectLst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287338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Times" pitchFamily="18" charset="0"/>
              <a:buChar char="•"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8924" y="-80628"/>
            <a:ext cx="9936363" cy="6688701"/>
            <a:chOff x="-30364" y="11467"/>
            <a:chExt cx="9936363" cy="6427635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736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0364" y="21770"/>
              <a:ext cx="9820663" cy="6417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736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0532" y="11467"/>
              <a:ext cx="9165467" cy="6417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Группа 1"/>
          <p:cNvGrpSpPr/>
          <p:nvPr/>
        </p:nvGrpSpPr>
        <p:grpSpPr>
          <a:xfrm rot="21221083">
            <a:off x="6655165" y="1226417"/>
            <a:ext cx="2638890" cy="2340402"/>
            <a:chOff x="4122761" y="-292612"/>
            <a:chExt cx="3790827" cy="3314352"/>
          </a:xfrm>
        </p:grpSpPr>
        <p:pic>
          <p:nvPicPr>
            <p:cNvPr id="6151" name="Picture 5" descr="Capture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94656">
              <a:off x="4122761" y="1729515"/>
              <a:ext cx="1704975" cy="129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олилиния 15"/>
            <p:cNvSpPr/>
            <p:nvPr/>
          </p:nvSpPr>
          <p:spPr>
            <a:xfrm rot="2686651">
              <a:off x="5430672" y="630865"/>
              <a:ext cx="1064984" cy="1731871"/>
            </a:xfrm>
            <a:custGeom>
              <a:avLst/>
              <a:gdLst>
                <a:gd name="connsiteX0" fmla="*/ 0 w 1649458"/>
                <a:gd name="connsiteY0" fmla="*/ 1888316 h 1888316"/>
                <a:gd name="connsiteX1" fmla="*/ 824729 w 1649458"/>
                <a:gd name="connsiteY1" fmla="*/ 0 h 1888316"/>
                <a:gd name="connsiteX2" fmla="*/ 1649458 w 1649458"/>
                <a:gd name="connsiteY2" fmla="*/ 1888316 h 1888316"/>
                <a:gd name="connsiteX3" fmla="*/ 0 w 1649458"/>
                <a:gd name="connsiteY3" fmla="*/ 1888316 h 1888316"/>
                <a:gd name="connsiteX0" fmla="*/ 0 w 1956237"/>
                <a:gd name="connsiteY0" fmla="*/ 1888316 h 1888316"/>
                <a:gd name="connsiteX1" fmla="*/ 824729 w 1956237"/>
                <a:gd name="connsiteY1" fmla="*/ 0 h 1888316"/>
                <a:gd name="connsiteX2" fmla="*/ 1956237 w 1956237"/>
                <a:gd name="connsiteY2" fmla="*/ 1791758 h 1888316"/>
                <a:gd name="connsiteX3" fmla="*/ 0 w 1956237"/>
                <a:gd name="connsiteY3" fmla="*/ 1888316 h 1888316"/>
                <a:gd name="connsiteX0" fmla="*/ 0 w 1956237"/>
                <a:gd name="connsiteY0" fmla="*/ 1888489 h 1888489"/>
                <a:gd name="connsiteX1" fmla="*/ 991703 w 1956237"/>
                <a:gd name="connsiteY1" fmla="*/ 0 h 1888489"/>
                <a:gd name="connsiteX2" fmla="*/ 1956237 w 1956237"/>
                <a:gd name="connsiteY2" fmla="*/ 1791931 h 1888489"/>
                <a:gd name="connsiteX3" fmla="*/ 0 w 1956237"/>
                <a:gd name="connsiteY3" fmla="*/ 1888489 h 1888489"/>
                <a:gd name="connsiteX0" fmla="*/ 0 w 1956237"/>
                <a:gd name="connsiteY0" fmla="*/ 1888599 h 1888599"/>
                <a:gd name="connsiteX1" fmla="*/ 991703 w 1956237"/>
                <a:gd name="connsiteY1" fmla="*/ 110 h 1888599"/>
                <a:gd name="connsiteX2" fmla="*/ 945746 w 1956237"/>
                <a:gd name="connsiteY2" fmla="*/ 0 h 1888599"/>
                <a:gd name="connsiteX3" fmla="*/ 1956237 w 1956237"/>
                <a:gd name="connsiteY3" fmla="*/ 1792041 h 1888599"/>
                <a:gd name="connsiteX4" fmla="*/ 0 w 1956237"/>
                <a:gd name="connsiteY4" fmla="*/ 1888599 h 1888599"/>
                <a:gd name="connsiteX0" fmla="*/ 0 w 1956237"/>
                <a:gd name="connsiteY0" fmla="*/ 1965139 h 1965139"/>
                <a:gd name="connsiteX1" fmla="*/ 991703 w 1956237"/>
                <a:gd name="connsiteY1" fmla="*/ 76650 h 1965139"/>
                <a:gd name="connsiteX2" fmla="*/ 1395899 w 1956237"/>
                <a:gd name="connsiteY2" fmla="*/ 0 h 1965139"/>
                <a:gd name="connsiteX3" fmla="*/ 1956237 w 1956237"/>
                <a:gd name="connsiteY3" fmla="*/ 1868581 h 1965139"/>
                <a:gd name="connsiteX4" fmla="*/ 0 w 1956237"/>
                <a:gd name="connsiteY4" fmla="*/ 1965139 h 1965139"/>
                <a:gd name="connsiteX0" fmla="*/ 0 w 1956237"/>
                <a:gd name="connsiteY0" fmla="*/ 1965139 h 1965139"/>
                <a:gd name="connsiteX1" fmla="*/ 1395500 w 1956237"/>
                <a:gd name="connsiteY1" fmla="*/ 7142 h 1965139"/>
                <a:gd name="connsiteX2" fmla="*/ 1395899 w 1956237"/>
                <a:gd name="connsiteY2" fmla="*/ 0 h 1965139"/>
                <a:gd name="connsiteX3" fmla="*/ 1956237 w 1956237"/>
                <a:gd name="connsiteY3" fmla="*/ 1868581 h 1965139"/>
                <a:gd name="connsiteX4" fmla="*/ 0 w 1956237"/>
                <a:gd name="connsiteY4" fmla="*/ 1965139 h 196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6237" h="1965139">
                  <a:moveTo>
                    <a:pt x="0" y="1965139"/>
                  </a:moveTo>
                  <a:lnTo>
                    <a:pt x="1395500" y="7142"/>
                  </a:lnTo>
                  <a:lnTo>
                    <a:pt x="1395899" y="0"/>
                  </a:lnTo>
                  <a:lnTo>
                    <a:pt x="1956237" y="1868581"/>
                  </a:lnTo>
                  <a:lnTo>
                    <a:pt x="0" y="19651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  <a:lumMod val="45000"/>
                    <a:lumOff val="55000"/>
                  </a:srgbClr>
                </a:gs>
                <a:gs pos="100000">
                  <a:srgbClr val="CCFFFF">
                    <a:alpha val="1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17" name="Содержимое 3" descr="Ресурс-П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9264093">
              <a:off x="6376888" y="-292612"/>
              <a:ext cx="1536700" cy="2049463"/>
            </a:xfrm>
            <a:prstGeom prst="rect">
              <a:avLst/>
            </a:prstGeom>
            <a:effectLst>
              <a:glow rad="101600">
                <a:schemeClr val="bg1">
                  <a:alpha val="41000"/>
                </a:schemeClr>
              </a:glow>
            </a:effectLst>
          </p:spPr>
        </p:pic>
      </p:grpSp>
      <p:pic>
        <p:nvPicPr>
          <p:cNvPr id="18" name="Picture 4" descr="Logo for vyvesk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64706" y="81085"/>
            <a:ext cx="808939" cy="7826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20" name="Picture 5" descr="Log_OMZс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973645" y="81087"/>
            <a:ext cx="848544" cy="7826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979442"/>
              </p:ext>
            </p:extLst>
          </p:nvPr>
        </p:nvGraphicFramePr>
        <p:xfrm>
          <a:off x="56456" y="59075"/>
          <a:ext cx="936104" cy="1065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CorelDRAW" r:id="rId10" imgW="4957920" imgH="5817600" progId="">
                  <p:embed/>
                </p:oleObj>
              </mc:Choice>
              <mc:Fallback>
                <p:oleObj name="CorelDRAW" r:id="rId10" imgW="4957920" imgH="5817600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56" y="59075"/>
                        <a:ext cx="936104" cy="1065670"/>
                      </a:xfrm>
                      <a:prstGeom prst="rect">
                        <a:avLst/>
                      </a:prstGeom>
                      <a:solidFill>
                        <a:srgbClr val="DCE1F4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5" descr="Аркон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53" b="32292"/>
          <a:stretch>
            <a:fillRect/>
          </a:stretch>
        </p:blipFill>
        <p:spPr bwMode="auto">
          <a:xfrm rot="17539979">
            <a:off x="1499122" y="-171300"/>
            <a:ext cx="1892300" cy="2519362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alpha val="39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Заставка19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3686" b="100000" l="0" r="31431"/>
                    </a14:imgEffect>
                  </a14:imgLayer>
                </a14:imgProps>
              </a:ext>
            </a:extLst>
          </a:blip>
          <a:srcRect t="62188" r="69039"/>
          <a:stretch/>
        </p:blipFill>
        <p:spPr bwMode="auto">
          <a:xfrm>
            <a:off x="0" y="5439421"/>
            <a:ext cx="1649557" cy="139853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649557" y="5488634"/>
            <a:ext cx="77652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FF00"/>
                </a:solidFill>
              </a:rPr>
              <a:t>Спасибо за </a:t>
            </a:r>
            <a:r>
              <a:rPr lang="ru-RU" sz="4800" b="1" dirty="0" smtClean="0">
                <a:solidFill>
                  <a:srgbClr val="FFFF00"/>
                </a:solidFill>
              </a:rPr>
              <a:t>внимание!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82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14"/>
          <p:cNvSpPr>
            <a:spLocks noGrp="1"/>
          </p:cNvSpPr>
          <p:nvPr>
            <p:ph type="sldNum" sz="quarter" idx="4294967295"/>
          </p:nvPr>
        </p:nvSpPr>
        <p:spPr>
          <a:xfrm>
            <a:off x="9482782" y="6604905"/>
            <a:ext cx="510778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5CC281-E883-49A6-A283-7852BC76072B}" type="slidenum">
              <a:rPr lang="ru-RU" sz="1400"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</a:t>
            </a:fld>
            <a:endParaRPr lang="ru-RU" sz="1400" dirty="0">
              <a:latin typeface="+mn-lt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1064569" y="116632"/>
            <a:ext cx="6912768" cy="936104"/>
          </a:xfrm>
          <a:prstGeom prst="rect">
            <a:avLst/>
          </a:prstGeom>
          <a:solidFill>
            <a:srgbClr val="E7F6FF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  <a:extLst/>
        </p:spPr>
        <p:txBody>
          <a:bodyPr lIns="91429" tIns="45715" rIns="91429" bIns="45715" anchor="ctr">
            <a:noAutofit/>
          </a:bodyPr>
          <a:lstStyle>
            <a:defPPr>
              <a:defRPr lang="ru-RU"/>
            </a:defPPr>
            <a:lvl1pPr marL="0" indent="0" algn="ctr" defTabSz="914400" eaLnBrk="0" latinLnBrk="0" hangingPunct="0">
              <a:lnSpc>
                <a:spcPct val="80000"/>
              </a:lnSpc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1800" b="1" i="0"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ts val="1700"/>
              </a:lnSpc>
            </a:pPr>
            <a:r>
              <a:rPr lang="ru-RU" sz="2000" dirty="0" smtClean="0"/>
              <a:t>Оператор</a:t>
            </a:r>
            <a:r>
              <a:rPr lang="en-US" sz="2000" dirty="0" smtClean="0"/>
              <a:t> </a:t>
            </a:r>
            <a:r>
              <a:rPr lang="ru-RU" sz="2000" dirty="0" smtClean="0"/>
              <a:t>российски</a:t>
            </a:r>
            <a:r>
              <a:rPr lang="ru-RU" sz="2000" dirty="0"/>
              <a:t>х</a:t>
            </a:r>
            <a:r>
              <a:rPr lang="ru-RU" sz="2000" dirty="0" smtClean="0"/>
              <a:t> космических систем дистанционного зондирования Земли  - </a:t>
            </a:r>
          </a:p>
          <a:p>
            <a:pPr>
              <a:lnSpc>
                <a:spcPts val="1700"/>
              </a:lnSpc>
            </a:pPr>
            <a:r>
              <a:rPr lang="ru-RU" sz="2000" dirty="0" smtClean="0"/>
              <a:t>Научный центр оперативного </a:t>
            </a:r>
            <a:r>
              <a:rPr lang="ru-RU" sz="2000" dirty="0"/>
              <a:t>мониторинга Земли </a:t>
            </a:r>
            <a:br>
              <a:rPr lang="ru-RU" sz="2000" dirty="0"/>
            </a:br>
            <a:r>
              <a:rPr lang="ru-RU" sz="2000" dirty="0"/>
              <a:t>ОАО «Российские космические системы»</a:t>
            </a:r>
          </a:p>
        </p:txBody>
      </p:sp>
      <p:sp>
        <p:nvSpPr>
          <p:cNvPr id="18" name="TextBox 28"/>
          <p:cNvSpPr txBox="1">
            <a:spLocks noChangeArrowheads="1"/>
          </p:cNvSpPr>
          <p:nvPr/>
        </p:nvSpPr>
        <p:spPr bwMode="auto">
          <a:xfrm>
            <a:off x="108720" y="5589242"/>
            <a:ext cx="9644130" cy="1015663"/>
          </a:xfrm>
          <a:prstGeom prst="rect">
            <a:avLst/>
          </a:prstGeom>
          <a:gradFill>
            <a:gsLst>
              <a:gs pos="2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</a:gradFill>
          <a:ln>
            <a:solidFill>
              <a:srgbClr val="0000FF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Научный </a:t>
            </a:r>
            <a:r>
              <a:rPr lang="en-US" sz="1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</a:t>
            </a:r>
            <a:r>
              <a:rPr lang="en-US" sz="1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оперативного </a:t>
            </a:r>
            <a:r>
              <a:rPr lang="en-US" sz="1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мониторинга </a:t>
            </a:r>
            <a:r>
              <a:rPr lang="en-US" sz="1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Земли  ОАО  </a:t>
            </a:r>
            <a:r>
              <a:rPr lang="ru-RU" sz="1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«Российские  космические  системы</a:t>
            </a:r>
            <a:r>
              <a:rPr lang="ru-RU" sz="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1500" b="1" dirty="0" smtClean="0"/>
              <a:t>– </a:t>
            </a:r>
            <a:r>
              <a:rPr lang="ru-RU" sz="1500" b="1" dirty="0"/>
              <a:t>специально созданная Роскосмосом </a:t>
            </a:r>
            <a:r>
              <a:rPr lang="ru-RU" sz="1500" b="1" dirty="0" smtClean="0"/>
              <a:t>в 1999 г. организация </a:t>
            </a:r>
            <a:r>
              <a:rPr lang="ru-RU" sz="1500" b="1" dirty="0"/>
              <a:t>для выполнения </a:t>
            </a:r>
            <a:r>
              <a:rPr lang="ru-RU" sz="1500" b="1" dirty="0" smtClean="0"/>
              <a:t>закрепленных за </a:t>
            </a:r>
            <a:r>
              <a:rPr lang="ru-RU" sz="1500" b="1" dirty="0" smtClean="0">
                <a:sym typeface="Symbol" pitchFamily="18" charset="2"/>
              </a:rPr>
              <a:t>Федеральным космическим агентством </a:t>
            </a:r>
            <a:r>
              <a:rPr lang="ru-RU" sz="1500" b="1" dirty="0" smtClean="0"/>
              <a:t>функций </a:t>
            </a:r>
            <a:r>
              <a:rPr lang="ru-RU" sz="1500" b="1" dirty="0"/>
              <a:t>по эксплуатации создаваемых российских КС ДЗЗ. </a:t>
            </a:r>
            <a:r>
              <a:rPr lang="en-US" sz="1500" b="1" dirty="0"/>
              <a:t>  </a:t>
            </a:r>
            <a:r>
              <a:rPr lang="ru-RU" sz="1500" b="1" dirty="0" smtClean="0"/>
              <a:t>(</a:t>
            </a:r>
            <a:r>
              <a:rPr lang="ru-RU" sz="1500" b="1" i="1" dirty="0" smtClean="0"/>
              <a:t>С </a:t>
            </a:r>
            <a:r>
              <a:rPr lang="ru-RU" sz="1500" b="1" i="1" dirty="0"/>
              <a:t>2009 года входит в состав ОАО «Российские космические системы</a:t>
            </a:r>
            <a:r>
              <a:rPr lang="ru-RU" sz="1500" b="1" i="1" dirty="0" smtClean="0"/>
              <a:t>»)</a:t>
            </a:r>
            <a:endParaRPr lang="ru-RU" sz="1500" b="1" i="1" dirty="0"/>
          </a:p>
        </p:txBody>
      </p:sp>
      <p:sp>
        <p:nvSpPr>
          <p:cNvPr id="2057" name="Прямоугольник 19"/>
          <p:cNvSpPr>
            <a:spLocks noChangeArrowheads="1"/>
          </p:cNvSpPr>
          <p:nvPr/>
        </p:nvSpPr>
        <p:spPr bwMode="auto">
          <a:xfrm>
            <a:off x="96870" y="2874943"/>
            <a:ext cx="9655981" cy="1845389"/>
          </a:xfrm>
          <a:prstGeom prst="rect">
            <a:avLst/>
          </a:prstGeom>
          <a:gradFill flip="none" rotWithShape="1">
            <a:gsLst>
              <a:gs pos="0">
                <a:srgbClr val="5FFFFF">
                  <a:tint val="66000"/>
                  <a:satMod val="160000"/>
                </a:srgbClr>
              </a:gs>
              <a:gs pos="50000">
                <a:srgbClr val="5FFFFF">
                  <a:tint val="44500"/>
                  <a:satMod val="160000"/>
                </a:srgbClr>
              </a:gs>
              <a:gs pos="100000">
                <a:srgbClr val="5FFF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FF"/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108000" rIns="144000" anchor="ctr"/>
          <a:lstStyle/>
          <a:p>
            <a:pPr indent="180975" algn="just">
              <a:tabLst>
                <a:tab pos="6005513" algn="l"/>
                <a:tab pos="10494963" algn="l"/>
              </a:tabLst>
              <a:defRPr/>
            </a:pPr>
            <a:r>
              <a:rPr lang="ru-RU" sz="1500" b="1" dirty="0" smtClean="0"/>
              <a:t>Научный  </a:t>
            </a:r>
            <a:r>
              <a:rPr lang="en-US" sz="1500" b="1" dirty="0" smtClean="0"/>
              <a:t> </a:t>
            </a:r>
            <a:r>
              <a:rPr lang="ru-RU" sz="1500" b="1" dirty="0" smtClean="0"/>
              <a:t>центр </a:t>
            </a:r>
            <a:r>
              <a:rPr lang="en-US" sz="1500" b="1" dirty="0" smtClean="0"/>
              <a:t> </a:t>
            </a:r>
            <a:r>
              <a:rPr lang="ru-RU" sz="1500" b="1" dirty="0" smtClean="0"/>
              <a:t> оперативного  </a:t>
            </a:r>
            <a:r>
              <a:rPr lang="en-US" sz="1500" b="1" dirty="0" smtClean="0"/>
              <a:t> </a:t>
            </a:r>
            <a:r>
              <a:rPr lang="ru-RU" sz="1500" b="1" dirty="0" smtClean="0"/>
              <a:t>мониторинга </a:t>
            </a:r>
            <a:r>
              <a:rPr lang="en-US" sz="1500" b="1" dirty="0" smtClean="0"/>
              <a:t> </a:t>
            </a:r>
            <a:r>
              <a:rPr lang="ru-RU" sz="1500" b="1" dirty="0" smtClean="0"/>
              <a:t>Земли  (НЦ ОМЗ) </a:t>
            </a:r>
            <a:br>
              <a:rPr lang="ru-RU" sz="1500" b="1" dirty="0" smtClean="0"/>
            </a:br>
            <a:r>
              <a:rPr lang="ru-RU" sz="1500" b="1" dirty="0" smtClean="0"/>
              <a:t>ОАО  «Российские  космические системы» определен Оператором </a:t>
            </a:r>
            <a:br>
              <a:rPr lang="ru-RU" sz="1500" b="1" dirty="0" smtClean="0"/>
            </a:br>
            <a:r>
              <a:rPr lang="ru-RU" sz="1500" b="1" dirty="0" smtClean="0"/>
              <a:t>российских   космических  систем  дистанционного  зондирования </a:t>
            </a:r>
            <a:br>
              <a:rPr lang="ru-RU" sz="1500" b="1" dirty="0" smtClean="0"/>
            </a:br>
            <a:r>
              <a:rPr lang="ru-RU" sz="1500" b="1" dirty="0" smtClean="0"/>
              <a:t>Земли  (КС ДЗЗ</a:t>
            </a:r>
            <a:r>
              <a:rPr lang="en-US" sz="1500" b="1" dirty="0" smtClean="0"/>
              <a:t>) </a:t>
            </a:r>
            <a:r>
              <a:rPr lang="ru-RU" sz="1500" b="1" dirty="0" smtClean="0"/>
              <a:t>  (совместным  решением  и приказом Роскосмоса, </a:t>
            </a:r>
            <a:br>
              <a:rPr lang="ru-RU" sz="1500" b="1" dirty="0" smtClean="0"/>
            </a:br>
            <a:r>
              <a:rPr lang="ru-RU" sz="1500" b="1" dirty="0" smtClean="0"/>
              <a:t>Минобороны России  и  Росгидромета), национальным оператором </a:t>
            </a:r>
            <a:br>
              <a:rPr lang="ru-RU" sz="1500" b="1" dirty="0" smtClean="0"/>
            </a:br>
            <a:r>
              <a:rPr lang="ru-RU" sz="1500" b="1" dirty="0" smtClean="0"/>
              <a:t>российских КС ДЗЗ  (при взаимодействии с Республикой Беларусь) </a:t>
            </a:r>
            <a:r>
              <a:rPr lang="en-US" sz="1500" b="1" dirty="0" smtClean="0"/>
              <a:t/>
            </a:r>
            <a:br>
              <a:rPr lang="en-US" sz="1500" b="1" dirty="0" smtClean="0"/>
            </a:br>
            <a:r>
              <a:rPr lang="ru-RU" sz="1500" b="1" dirty="0" smtClean="0"/>
              <a:t>и информационным центром ДЗЗ Федерального</a:t>
            </a:r>
            <a:r>
              <a:rPr lang="en-US" sz="1500" b="1" dirty="0" smtClean="0"/>
              <a:t> </a:t>
            </a:r>
            <a:r>
              <a:rPr lang="ru-RU" sz="1500" b="1" dirty="0" smtClean="0"/>
              <a:t>космического агентства</a:t>
            </a:r>
            <a:endParaRPr lang="ru-RU" sz="1500" b="1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6617117" y="2995537"/>
            <a:ext cx="3160419" cy="1664644"/>
            <a:chOff x="6177136" y="1173717"/>
            <a:chExt cx="3160419" cy="1664644"/>
          </a:xfrm>
        </p:grpSpPr>
        <p:pic>
          <p:nvPicPr>
            <p:cNvPr id="2055" name="Picture 10" descr="IMG_1558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30" r="35377"/>
            <a:stretch/>
          </p:blipFill>
          <p:spPr bwMode="auto">
            <a:xfrm>
              <a:off x="6177136" y="1173717"/>
              <a:ext cx="1588188" cy="1327970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DSC00871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43" t="18162" r="10043" b="11235"/>
            <a:stretch/>
          </p:blipFill>
          <p:spPr bwMode="auto">
            <a:xfrm>
              <a:off x="7194013" y="1311156"/>
              <a:ext cx="1142622" cy="1329321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11" descr="IMG_7346 new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24" t="1061" r="14260"/>
            <a:stretch/>
          </p:blipFill>
          <p:spPr bwMode="auto">
            <a:xfrm>
              <a:off x="8121324" y="1497886"/>
              <a:ext cx="1216231" cy="1340475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9" name="TextBox 23"/>
          <p:cNvSpPr txBox="1">
            <a:spLocks noChangeArrowheads="1"/>
          </p:cNvSpPr>
          <p:nvPr/>
        </p:nvSpPr>
        <p:spPr bwMode="auto">
          <a:xfrm>
            <a:off x="96831" y="4762371"/>
            <a:ext cx="9667908" cy="784830"/>
          </a:xfrm>
          <a:prstGeom prst="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just">
              <a:defRPr sz="1400" b="1"/>
            </a:lvl1pPr>
          </a:lstStyle>
          <a:p>
            <a:r>
              <a:rPr lang="ru-RU" sz="1500" dirty="0"/>
              <a:t>   НЦ ОМЗ выполняет в круглосуточном режиме полный технологический цикл задач по</a:t>
            </a:r>
            <a:r>
              <a:rPr lang="en-US" sz="1500" dirty="0"/>
              <a:t> </a:t>
            </a:r>
            <a:r>
              <a:rPr lang="ru-RU" sz="1500" dirty="0" smtClean="0"/>
              <a:t>планированию съемки, </a:t>
            </a:r>
            <a:r>
              <a:rPr lang="ru-RU" sz="1500" dirty="0"/>
              <a:t>приему, регистрации, обработке, архивации, хранению и распространению информации с российских КА ДЗЗ</a:t>
            </a:r>
          </a:p>
        </p:txBody>
      </p:sp>
      <p:sp>
        <p:nvSpPr>
          <p:cNvPr id="13" name="TextBox 24"/>
          <p:cNvSpPr txBox="1">
            <a:spLocks noChangeArrowheads="1"/>
          </p:cNvSpPr>
          <p:nvPr/>
        </p:nvSpPr>
        <p:spPr bwMode="auto">
          <a:xfrm>
            <a:off x="97092" y="1124745"/>
            <a:ext cx="9667386" cy="17081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00FF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850" algn="just" eaLnBrk="0" hangingPunct="0">
              <a:tabLst>
                <a:tab pos="1120775" algn="l"/>
              </a:tabLst>
              <a:defRPr/>
            </a:pPr>
            <a:r>
              <a:rPr lang="ru-RU" sz="1500" b="1" dirty="0">
                <a:sym typeface="Symbol" pitchFamily="18" charset="2"/>
              </a:rPr>
              <a:t>Федеральное космическое агентство осуществляет следующие полномочия в установленной сфере деятельности:</a:t>
            </a:r>
          </a:p>
          <a:p>
            <a:pPr algn="just" eaLnBrk="0" hangingPunct="0">
              <a:tabLst>
                <a:tab pos="1120775" algn="l"/>
              </a:tabLst>
              <a:defRPr/>
            </a:pPr>
            <a:r>
              <a:rPr lang="ru-RU" sz="1500" b="1" dirty="0" smtClean="0">
                <a:sym typeface="Symbol" pitchFamily="18" charset="2"/>
              </a:rPr>
              <a:t>     </a:t>
            </a:r>
            <a:r>
              <a:rPr lang="ru-RU" sz="1500" b="1" u="sng" dirty="0" smtClean="0">
                <a:sym typeface="Symbol" pitchFamily="18" charset="2"/>
              </a:rPr>
              <a:t>организует</a:t>
            </a:r>
            <a:r>
              <a:rPr lang="ru-RU" sz="1500" b="1" u="sng" dirty="0">
                <a:sym typeface="Symbol" pitchFamily="18" charset="2"/>
              </a:rPr>
              <a:t>:</a:t>
            </a:r>
            <a:r>
              <a:rPr lang="en-US" sz="1500" b="1" dirty="0">
                <a:sym typeface="Symbol" pitchFamily="18" charset="2"/>
              </a:rPr>
              <a:t> </a:t>
            </a:r>
            <a:r>
              <a:rPr lang="ru-RU" sz="1500" b="1" dirty="0">
                <a:sym typeface="Symbol" pitchFamily="18" charset="2"/>
              </a:rPr>
              <a:t>в установленном порядке использование (эксплуатацию)</a:t>
            </a:r>
            <a:r>
              <a:rPr lang="en-US" sz="1500" b="1" dirty="0">
                <a:sym typeface="Symbol" pitchFamily="18" charset="2"/>
              </a:rPr>
              <a:t> </a:t>
            </a:r>
            <a:r>
              <a:rPr lang="ru-RU" sz="1500" b="1" dirty="0">
                <a:sym typeface="Symbol" pitchFamily="18" charset="2"/>
              </a:rPr>
              <a:t>космической техники в целях реализации</a:t>
            </a:r>
            <a:r>
              <a:rPr lang="en-US" sz="1500" b="1" dirty="0">
                <a:sym typeface="Symbol" pitchFamily="18" charset="2"/>
              </a:rPr>
              <a:t> </a:t>
            </a:r>
            <a:r>
              <a:rPr lang="ru-RU" sz="1500" b="1" dirty="0">
                <a:sym typeface="Symbol" pitchFamily="18" charset="2"/>
              </a:rPr>
              <a:t>Федеральной космической  программы;</a:t>
            </a:r>
          </a:p>
          <a:p>
            <a:pPr algn="just" eaLnBrk="0" hangingPunct="0">
              <a:tabLst>
                <a:tab pos="1120775" algn="l"/>
              </a:tabLst>
              <a:defRPr/>
            </a:pPr>
            <a:r>
              <a:rPr lang="ru-RU" sz="1500" b="1" dirty="0" smtClean="0">
                <a:sym typeface="Symbol" pitchFamily="18" charset="2"/>
              </a:rPr>
              <a:t>     </a:t>
            </a:r>
            <a:r>
              <a:rPr lang="ru-RU" sz="1500" b="1" u="sng" dirty="0" smtClean="0">
                <a:sym typeface="Symbol" pitchFamily="18" charset="2"/>
              </a:rPr>
              <a:t>обеспечивает</a:t>
            </a:r>
            <a:r>
              <a:rPr lang="ru-RU" sz="1500" b="1" u="sng" dirty="0">
                <a:sym typeface="Symbol" pitchFamily="18" charset="2"/>
              </a:rPr>
              <a:t>:</a:t>
            </a:r>
            <a:r>
              <a:rPr lang="ru-RU" sz="1500" b="1" dirty="0">
                <a:sym typeface="Symbol" pitchFamily="18" charset="2"/>
              </a:rPr>
              <a:t> проведение работ в установленном порядке по созданию,</a:t>
            </a:r>
            <a:br>
              <a:rPr lang="ru-RU" sz="1500" b="1" dirty="0">
                <a:sym typeface="Symbol" pitchFamily="18" charset="2"/>
              </a:rPr>
            </a:br>
            <a:r>
              <a:rPr lang="ru-RU" sz="1500" b="1" dirty="0">
                <a:sym typeface="Symbol" pitchFamily="18" charset="2"/>
              </a:rPr>
              <a:t>производству и эксплуатации (применению) космических комплексов.</a:t>
            </a:r>
            <a:r>
              <a:rPr lang="ru-RU" sz="1500" b="1" dirty="0"/>
              <a:t> </a:t>
            </a:r>
          </a:p>
          <a:p>
            <a:pPr algn="r" eaLnBrk="0" hangingPunct="0">
              <a:tabLst>
                <a:tab pos="11207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300" b="1" i="1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1300" b="1" i="1" dirty="0">
                <a:latin typeface="Times New Roman" pitchFamily="18" charset="0"/>
                <a:cs typeface="Times New Roman" pitchFamily="18" charset="0"/>
              </a:rPr>
              <a:t>Положения о Федеральном космическом агентстве (постановление Правительства РФ от </a:t>
            </a:r>
            <a:r>
              <a:rPr lang="ru-RU" sz="1300" b="1" i="1" dirty="0">
                <a:latin typeface="Times New Roman" pitchFamily="18" charset="0"/>
                <a:ea typeface="Times New Roman CYR"/>
                <a:cs typeface="Times New Roman CYR"/>
              </a:rPr>
              <a:t>30 июля 2007 г. № </a:t>
            </a:r>
            <a:r>
              <a:rPr lang="ru-RU" sz="1300" b="1" i="1" dirty="0" smtClean="0">
                <a:latin typeface="Times New Roman" pitchFamily="18" charset="0"/>
                <a:ea typeface="Times New Roman CYR"/>
                <a:cs typeface="Times New Roman CYR"/>
              </a:rPr>
              <a:t>490-24)</a:t>
            </a:r>
            <a:endParaRPr lang="ru-RU" sz="13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581600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Прямая соединительная линия 69"/>
          <p:cNvCxnSpPr/>
          <p:nvPr/>
        </p:nvCxnSpPr>
        <p:spPr bwMode="auto">
          <a:xfrm>
            <a:off x="5334133" y="3714865"/>
            <a:ext cx="1" cy="1203576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 type="none" w="sm" len="sm"/>
            <a:tailEnd type="none" w="sm" len="sm"/>
          </a:ln>
        </p:spPr>
      </p:cxnSp>
      <p:cxnSp>
        <p:nvCxnSpPr>
          <p:cNvPr id="99" name="Прямая соединительная линия 98"/>
          <p:cNvCxnSpPr/>
          <p:nvPr/>
        </p:nvCxnSpPr>
        <p:spPr bwMode="auto">
          <a:xfrm flipH="1" flipV="1">
            <a:off x="3033043" y="2932962"/>
            <a:ext cx="2334717" cy="799641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 type="none" w="sm" len="sm"/>
            <a:tailEnd type="none" w="sm" len="sm"/>
          </a:ln>
        </p:spPr>
      </p:cxnSp>
      <p:cxnSp>
        <p:nvCxnSpPr>
          <p:cNvPr id="102" name="Прямая соединительная линия 101"/>
          <p:cNvCxnSpPr>
            <a:endCxn id="50" idx="2"/>
          </p:cNvCxnSpPr>
          <p:nvPr/>
        </p:nvCxnSpPr>
        <p:spPr bwMode="auto">
          <a:xfrm flipH="1" flipV="1">
            <a:off x="4055462" y="2564904"/>
            <a:ext cx="1312298" cy="1203525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 type="none" w="sm" len="sm"/>
            <a:tailEnd type="none" w="sm" len="sm"/>
          </a:ln>
        </p:spPr>
      </p:cxnSp>
      <p:cxnSp>
        <p:nvCxnSpPr>
          <p:cNvPr id="95" name="Прямая соединительная линия 94"/>
          <p:cNvCxnSpPr>
            <a:endCxn id="51" idx="3"/>
          </p:cNvCxnSpPr>
          <p:nvPr/>
        </p:nvCxnSpPr>
        <p:spPr bwMode="auto">
          <a:xfrm flipH="1">
            <a:off x="1530763" y="3737439"/>
            <a:ext cx="3862712" cy="9300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 type="none" w="sm" len="sm"/>
            <a:tailEnd type="none" w="sm" len="sm"/>
          </a:ln>
        </p:spPr>
      </p:cxnSp>
      <p:cxnSp>
        <p:nvCxnSpPr>
          <p:cNvPr id="92" name="Прямая соединительная линия 91"/>
          <p:cNvCxnSpPr/>
          <p:nvPr/>
        </p:nvCxnSpPr>
        <p:spPr bwMode="auto">
          <a:xfrm flipH="1">
            <a:off x="3399932" y="3732603"/>
            <a:ext cx="1993542" cy="807409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 type="none" w="sm" len="sm"/>
            <a:tailEnd type="none" w="sm" len="sm"/>
          </a:ln>
        </p:spPr>
      </p:cxnSp>
      <p:cxnSp>
        <p:nvCxnSpPr>
          <p:cNvPr id="86" name="Прямая соединительная линия 85"/>
          <p:cNvCxnSpPr/>
          <p:nvPr/>
        </p:nvCxnSpPr>
        <p:spPr bwMode="auto">
          <a:xfrm>
            <a:off x="5393474" y="3737439"/>
            <a:ext cx="2004270" cy="802573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 type="none" w="sm" len="sm"/>
            <a:tailEnd type="none" w="sm" len="sm"/>
          </a:ln>
        </p:spPr>
      </p:cxnSp>
      <p:cxnSp>
        <p:nvCxnSpPr>
          <p:cNvPr id="83" name="Прямая соединительная линия 82"/>
          <p:cNvCxnSpPr/>
          <p:nvPr/>
        </p:nvCxnSpPr>
        <p:spPr bwMode="auto">
          <a:xfrm>
            <a:off x="5413220" y="3714865"/>
            <a:ext cx="2413764" cy="22573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 type="none" w="sm" len="sm"/>
            <a:tailEnd type="none" w="sm" len="sm"/>
          </a:ln>
        </p:spPr>
      </p:cxnSp>
      <p:cxnSp>
        <p:nvCxnSpPr>
          <p:cNvPr id="80" name="Прямая соединительная линия 79"/>
          <p:cNvCxnSpPr/>
          <p:nvPr/>
        </p:nvCxnSpPr>
        <p:spPr bwMode="auto">
          <a:xfrm flipV="1">
            <a:off x="5393474" y="2932962"/>
            <a:ext cx="2004270" cy="804477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 type="none" w="sm" len="sm"/>
            <a:tailEnd type="none" w="sm" len="sm"/>
          </a:ln>
        </p:spPr>
      </p:cxnSp>
      <p:cxnSp>
        <p:nvCxnSpPr>
          <p:cNvPr id="3137" name="Прямая соединительная линия 3136"/>
          <p:cNvCxnSpPr>
            <a:endCxn id="66" idx="2"/>
          </p:cNvCxnSpPr>
          <p:nvPr/>
        </p:nvCxnSpPr>
        <p:spPr bwMode="auto">
          <a:xfrm flipV="1">
            <a:off x="5367760" y="2564904"/>
            <a:ext cx="797743" cy="1209510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 type="none" w="sm" len="sm"/>
            <a:tailEnd type="none" w="sm" len="sm"/>
          </a:ln>
        </p:spPr>
      </p:cxnSp>
      <p:grpSp>
        <p:nvGrpSpPr>
          <p:cNvPr id="8" name="Группа 7"/>
          <p:cNvGrpSpPr/>
          <p:nvPr/>
        </p:nvGrpSpPr>
        <p:grpSpPr>
          <a:xfrm>
            <a:off x="7406232" y="4540012"/>
            <a:ext cx="2266820" cy="1566622"/>
            <a:chOff x="7312537" y="4195156"/>
            <a:chExt cx="2266820" cy="1638630"/>
          </a:xfrm>
        </p:grpSpPr>
        <p:sp>
          <p:nvSpPr>
            <p:cNvPr id="56" name="Прямоугольник 55"/>
            <p:cNvSpPr/>
            <p:nvPr/>
          </p:nvSpPr>
          <p:spPr bwMode="auto">
            <a:xfrm>
              <a:off x="7312537" y="4250340"/>
              <a:ext cx="2266820" cy="1402298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1" name="Text Box 21"/>
            <p:cNvSpPr txBox="1">
              <a:spLocks noChangeArrowheads="1"/>
            </p:cNvSpPr>
            <p:nvPr/>
          </p:nvSpPr>
          <p:spPr bwMode="auto">
            <a:xfrm>
              <a:off x="7379585" y="4195156"/>
              <a:ext cx="2199772" cy="861774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algn="ctr" eaLnBrk="0" fontAlgn="auto" hangingPunct="0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b="1" dirty="0" smtClean="0">
                  <a:solidFill>
                    <a:schemeClr val="bg1"/>
                  </a:solidFill>
                </a:rPr>
                <a:t>Обеспечение </a:t>
              </a:r>
              <a:r>
                <a:rPr lang="ru-RU" sz="1200" b="1" dirty="0">
                  <a:solidFill>
                    <a:schemeClr val="bg1"/>
                  </a:solidFill>
                </a:rPr>
                <a:t>участия Роскосмоса </a:t>
              </a:r>
              <a:r>
                <a:rPr lang="ru-RU" sz="1200" b="1" dirty="0" smtClean="0">
                  <a:solidFill>
                    <a:schemeClr val="bg1"/>
                  </a:solidFill>
                </a:rPr>
                <a:t>в международной </a:t>
              </a:r>
              <a:r>
                <a:rPr lang="ru-RU" sz="1200" b="1" dirty="0">
                  <a:solidFill>
                    <a:schemeClr val="bg1"/>
                  </a:solidFill>
                </a:rPr>
                <a:t>Хартии </a:t>
              </a:r>
              <a:r>
                <a:rPr lang="ru-RU" sz="1200" b="1" dirty="0" smtClean="0">
                  <a:solidFill>
                    <a:schemeClr val="bg1"/>
                  </a:solidFill>
                </a:rPr>
                <a:t> </a:t>
              </a:r>
              <a:r>
                <a:rPr lang="ru-RU" sz="1200" b="1" dirty="0">
                  <a:solidFill>
                    <a:schemeClr val="bg1"/>
                  </a:solidFill>
                </a:rPr>
                <a:t>«Космос и основные катастрофы» </a:t>
              </a:r>
            </a:p>
          </p:txBody>
        </p:sp>
        <p:pic>
          <p:nvPicPr>
            <p:cNvPr id="3153" name="Picture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203" y="5605123"/>
              <a:ext cx="1954955" cy="2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54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2383" y="5014339"/>
              <a:ext cx="650019" cy="670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55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59407" y="5080829"/>
              <a:ext cx="500486" cy="505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56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4031" y="5056930"/>
              <a:ext cx="472029" cy="539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Группа 23"/>
          <p:cNvGrpSpPr/>
          <p:nvPr/>
        </p:nvGrpSpPr>
        <p:grpSpPr>
          <a:xfrm>
            <a:off x="312175" y="1083558"/>
            <a:ext cx="2789712" cy="1989342"/>
            <a:chOff x="74233" y="1259638"/>
            <a:chExt cx="2789712" cy="1989342"/>
          </a:xfrm>
        </p:grpSpPr>
        <p:sp>
          <p:nvSpPr>
            <p:cNvPr id="49" name="Прямоугольник 48"/>
            <p:cNvSpPr/>
            <p:nvPr/>
          </p:nvSpPr>
          <p:spPr bwMode="auto">
            <a:xfrm>
              <a:off x="74233" y="1259638"/>
              <a:ext cx="2777967" cy="1989342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143" name="TextBox 47"/>
            <p:cNvSpPr txBox="1">
              <a:spLocks noChangeArrowheads="1"/>
            </p:cNvSpPr>
            <p:nvPr/>
          </p:nvSpPr>
          <p:spPr bwMode="auto">
            <a:xfrm>
              <a:off x="74233" y="1476298"/>
              <a:ext cx="2789712" cy="1771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defRPr/>
              </a:pPr>
              <a:endParaRPr lang="ru-RU" sz="950" dirty="0" smtClean="0">
                <a:latin typeface="Arial" charset="0"/>
              </a:endParaRPr>
            </a:p>
            <a:p>
              <a:pPr algn="just">
                <a:defRPr/>
              </a:pPr>
              <a:endParaRPr lang="ru-RU" sz="950" dirty="0">
                <a:latin typeface="Arial" charset="0"/>
              </a:endParaRPr>
            </a:p>
            <a:p>
              <a:pPr algn="just">
                <a:lnSpc>
                  <a:spcPts val="1400"/>
                </a:lnSpc>
                <a:spcAft>
                  <a:spcPts val="600"/>
                </a:spcAft>
                <a:tabLst>
                  <a:tab pos="87313" algn="l"/>
                </a:tabLst>
                <a:defRPr/>
              </a:pPr>
              <a:r>
                <a:rPr lang="ru-RU" sz="1400" b="1" dirty="0" smtClean="0">
                  <a:latin typeface="Arial" charset="0"/>
                </a:rPr>
                <a:t>Комплексное планирование и координация </a:t>
              </a:r>
              <a:r>
                <a:rPr lang="ru-RU" sz="1400" b="1" dirty="0">
                  <a:latin typeface="Arial" charset="0"/>
                </a:rPr>
                <a:t>работ по эксплуатации </a:t>
              </a:r>
              <a:r>
                <a:rPr lang="ru-RU" sz="1400" b="1" dirty="0" smtClean="0">
                  <a:latin typeface="Arial" charset="0"/>
                </a:rPr>
                <a:t>орбитальной группировки  КС ДЗЗ.</a:t>
              </a:r>
            </a:p>
            <a:p>
              <a:pPr algn="just">
                <a:lnSpc>
                  <a:spcPts val="1400"/>
                </a:lnSpc>
                <a:spcAft>
                  <a:spcPts val="600"/>
                </a:spcAft>
                <a:tabLst>
                  <a:tab pos="87313" algn="l"/>
                </a:tabLst>
                <a:defRPr/>
              </a:pPr>
              <a:r>
                <a:rPr lang="ru-RU" sz="1400" b="1" dirty="0" smtClean="0">
                  <a:latin typeface="Arial" charset="0"/>
                </a:rPr>
                <a:t>Валидация данных ДЗЗ.</a:t>
              </a:r>
            </a:p>
            <a:p>
              <a:pPr algn="just">
                <a:lnSpc>
                  <a:spcPts val="1400"/>
                </a:lnSpc>
                <a:spcAft>
                  <a:spcPts val="600"/>
                </a:spcAft>
                <a:defRPr/>
              </a:pPr>
              <a:r>
                <a:rPr lang="ru-RU" sz="1400" b="1" dirty="0" smtClean="0">
                  <a:latin typeface="Arial" charset="0"/>
                </a:rPr>
                <a:t>Поставка данных ДЗЗ потребителям.  </a:t>
              </a:r>
              <a:endParaRPr lang="ru-RU" sz="1400" b="1" dirty="0">
                <a:latin typeface="Arial" charset="0"/>
              </a:endParaRPr>
            </a:p>
          </p:txBody>
        </p:sp>
        <p:sp>
          <p:nvSpPr>
            <p:cNvPr id="12" name="Text Box 18"/>
            <p:cNvSpPr txBox="1">
              <a:spLocks noChangeArrowheads="1"/>
            </p:cNvSpPr>
            <p:nvPr/>
          </p:nvSpPr>
          <p:spPr bwMode="auto">
            <a:xfrm>
              <a:off x="344488" y="1351317"/>
              <a:ext cx="2237235" cy="413753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tIns="0" bIns="108000">
              <a:spAutoFit/>
            </a:bodyPr>
            <a:lstStyle/>
            <a:p>
              <a:pPr eaLnBrk="0" fontAlgn="auto" hangingPunct="0">
                <a:lnSpc>
                  <a:spcPct val="40000"/>
                </a:lnSpc>
                <a:spcBef>
                  <a:spcPct val="50000"/>
                </a:spcBef>
                <a:spcAft>
                  <a:spcPts val="0"/>
                </a:spcAft>
                <a:defRPr/>
              </a:pPr>
              <a:endParaRPr lang="ru-RU" sz="900" dirty="0">
                <a:solidFill>
                  <a:srgbClr val="FF3300"/>
                </a:solidFill>
              </a:endParaRPr>
            </a:p>
            <a:p>
              <a:pPr algn="ctr" eaLnBrk="0" fontAlgn="auto" hangingPunct="0">
                <a:lnSpc>
                  <a:spcPct val="40000"/>
                </a:lnSpc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chemeClr val="bg1"/>
                  </a:solidFill>
                </a:rPr>
                <a:t>Оператор</a:t>
              </a:r>
              <a:r>
                <a:rPr lang="ru-RU" sz="1800" b="1" dirty="0">
                  <a:solidFill>
                    <a:schemeClr val="bg1"/>
                  </a:solidFill>
                </a:rPr>
                <a:t> КС ДЗЗ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188804" y="925477"/>
            <a:ext cx="1733315" cy="1639427"/>
            <a:chOff x="3188804" y="1272179"/>
            <a:chExt cx="1733315" cy="1639427"/>
          </a:xfrm>
        </p:grpSpPr>
        <p:sp>
          <p:nvSpPr>
            <p:cNvPr id="50" name="Прямоугольник 49"/>
            <p:cNvSpPr/>
            <p:nvPr/>
          </p:nvSpPr>
          <p:spPr bwMode="auto">
            <a:xfrm>
              <a:off x="3188804" y="1272179"/>
              <a:ext cx="1733315" cy="16394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3" name="Text Box 19"/>
            <p:cNvSpPr txBox="1">
              <a:spLocks noChangeArrowheads="1"/>
            </p:cNvSpPr>
            <p:nvPr/>
          </p:nvSpPr>
          <p:spPr bwMode="auto">
            <a:xfrm>
              <a:off x="3224808" y="1288328"/>
              <a:ext cx="1660566" cy="75918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ru-RU" dirty="0" smtClean="0"/>
                <a:t>Обеспечение </a:t>
              </a:r>
              <a:r>
                <a:rPr lang="ru-RU" dirty="0"/>
                <a:t>летных испытаний</a:t>
              </a:r>
              <a:endParaRPr lang="en-US" dirty="0"/>
            </a:p>
            <a:p>
              <a:r>
                <a:rPr lang="ru-RU" dirty="0"/>
                <a:t>КС ДЗЗ</a:t>
              </a:r>
            </a:p>
          </p:txBody>
        </p:sp>
        <p:pic>
          <p:nvPicPr>
            <p:cNvPr id="15" name="Picture 23" descr="IMG_7346 new"/>
            <p:cNvPicPr>
              <a:picLocks noChangeAspect="1" noChangeArrowheads="1"/>
            </p:cNvPicPr>
            <p:nvPr/>
          </p:nvPicPr>
          <p:blipFill rotWithShape="1">
            <a:blip r:embed="rId7"/>
            <a:srcRect t="8752" r="12830"/>
            <a:stretch/>
          </p:blipFill>
          <p:spPr bwMode="auto">
            <a:xfrm>
              <a:off x="3511411" y="2089115"/>
              <a:ext cx="1081550" cy="658100"/>
            </a:xfrm>
            <a:prstGeom prst="rect">
              <a:avLst/>
            </a:prstGeom>
            <a:noFill/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</p:grpSp>
      <p:grpSp>
        <p:nvGrpSpPr>
          <p:cNvPr id="3083" name="Группа 56"/>
          <p:cNvGrpSpPr>
            <a:grpSpLocks/>
          </p:cNvGrpSpPr>
          <p:nvPr/>
        </p:nvGrpSpPr>
        <p:grpSpPr bwMode="auto">
          <a:xfrm>
            <a:off x="272481" y="3187043"/>
            <a:ext cx="1258282" cy="1119391"/>
            <a:chOff x="5857884" y="1000108"/>
            <a:chExt cx="1643074" cy="1557355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5857884" y="1000108"/>
              <a:ext cx="1643074" cy="1557355"/>
            </a:xfrm>
            <a:prstGeom prst="rect">
              <a:avLst/>
            </a:prstGeom>
            <a:solidFill>
              <a:srgbClr val="CCCCFF"/>
            </a:soli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pic>
          <p:nvPicPr>
            <p:cNvPr id="3138" name="Picture 30" descr="ris_2_zagraznenie_chushka_a4_150_posl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7142" y="1831904"/>
              <a:ext cx="1504555" cy="725559"/>
            </a:xfrm>
            <a:prstGeom prst="rect">
              <a:avLst/>
            </a:prstGeom>
            <a:ln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5892872" y="1043521"/>
              <a:ext cx="1608086" cy="1027668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lIns="0" rIns="0" anchor="t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 smtClean="0">
                  <a:solidFill>
                    <a:schemeClr val="bg1"/>
                  </a:solidFill>
                </a:rPr>
                <a:t>ЕСИМО</a:t>
              </a:r>
              <a:endParaRPr lang="ru-RU" sz="1400" b="1" dirty="0">
                <a:solidFill>
                  <a:schemeClr val="bg1"/>
                </a:solidFill>
              </a:endParaRPr>
            </a:p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 smtClean="0">
                  <a:solidFill>
                    <a:schemeClr val="bg1"/>
                  </a:solidFill>
                </a:rPr>
                <a:t>Центр Роскосмоса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3" name="Прямоугольник 52"/>
          <p:cNvSpPr/>
          <p:nvPr/>
        </p:nvSpPr>
        <p:spPr bwMode="auto">
          <a:xfrm>
            <a:off x="7409293" y="914774"/>
            <a:ext cx="2296235" cy="20181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133" name="Picture 25" descr="каталог_монитор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002" y="2078229"/>
            <a:ext cx="868525" cy="644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22"/>
          <p:cNvSpPr txBox="1">
            <a:spLocks noChangeAspect="1" noChangeArrowheads="1"/>
          </p:cNvSpPr>
          <p:nvPr/>
        </p:nvSpPr>
        <p:spPr bwMode="auto">
          <a:xfrm>
            <a:off x="7497628" y="1057977"/>
            <a:ext cx="2111438" cy="9062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72000" tIns="0" bIns="72000" anchor="ctr" anchorCtr="0">
            <a:spAutoFit/>
          </a:bodyPr>
          <a:lstStyle/>
          <a:p>
            <a:pPr algn="ctr" eaLnBrk="0" fontAlgn="auto" hangingPunct="0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solidFill>
                <a:schemeClr val="bg1"/>
              </a:solidFill>
            </a:endParaRPr>
          </a:p>
          <a:p>
            <a:pPr algn="ctr" eaLnBrk="0" fontAlgn="auto" hangingPunct="0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</a:rPr>
              <a:t>Создание и ведение </a:t>
            </a:r>
            <a:br>
              <a:rPr lang="ru-RU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архива </a:t>
            </a:r>
            <a:r>
              <a:rPr lang="ru-RU" sz="1400" b="1" dirty="0">
                <a:solidFill>
                  <a:schemeClr val="bg1"/>
                </a:solidFill>
              </a:rPr>
              <a:t>и  </a:t>
            </a:r>
            <a:r>
              <a:rPr lang="ru-RU" sz="1400" b="1" dirty="0" smtClean="0">
                <a:solidFill>
                  <a:schemeClr val="bg1"/>
                </a:solidFill>
              </a:rPr>
              <a:t>генерального </a:t>
            </a:r>
            <a:endParaRPr lang="ru-RU" sz="1400" b="1" dirty="0">
              <a:solidFill>
                <a:schemeClr val="bg1"/>
              </a:solidFill>
            </a:endParaRPr>
          </a:p>
          <a:p>
            <a:pPr algn="ctr" eaLnBrk="0" fontAlgn="auto" hangingPunct="0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</a:rPr>
              <a:t>каталога данных </a:t>
            </a:r>
            <a:r>
              <a:rPr lang="ru-RU" sz="1400" b="1" dirty="0" smtClean="0">
                <a:solidFill>
                  <a:schemeClr val="bg1"/>
                </a:solidFill>
              </a:rPr>
              <a:t>ДЗЗ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3088" name="Picture 17" descr="пирамиды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4232" y="2034902"/>
            <a:ext cx="742181" cy="817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31" descr="Усть_луга_мод_small_8bi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223" y="2100890"/>
            <a:ext cx="893366" cy="832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1640632" y="3187042"/>
            <a:ext cx="1466242" cy="1155395"/>
            <a:chOff x="7833320" y="3140969"/>
            <a:chExt cx="1754274" cy="1251410"/>
          </a:xfrm>
        </p:grpSpPr>
        <p:sp>
          <p:nvSpPr>
            <p:cNvPr id="61" name="Прямоугольник 60"/>
            <p:cNvSpPr/>
            <p:nvPr/>
          </p:nvSpPr>
          <p:spPr bwMode="auto">
            <a:xfrm>
              <a:off x="7833320" y="3140969"/>
              <a:ext cx="1754274" cy="124116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64" name="Text Box 20"/>
            <p:cNvSpPr txBox="1">
              <a:spLocks noChangeArrowheads="1"/>
            </p:cNvSpPr>
            <p:nvPr/>
          </p:nvSpPr>
          <p:spPr bwMode="auto">
            <a:xfrm>
              <a:off x="7905329" y="3161104"/>
              <a:ext cx="1598269" cy="57600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 eaLnBrk="0" fontAlgn="auto" hangingPunct="0">
                <a:lnSpc>
                  <a:spcPct val="80000"/>
                </a:lnSpc>
                <a:spcBef>
                  <a:spcPts val="2400"/>
                </a:spcBef>
                <a:spcAft>
                  <a:spcPts val="0"/>
                </a:spcAft>
                <a:defRPr/>
              </a:pPr>
              <a:r>
                <a:rPr lang="ru-RU" sz="1400" b="1" dirty="0" smtClean="0">
                  <a:solidFill>
                    <a:schemeClr val="bg1"/>
                  </a:solidFill>
                </a:rPr>
                <a:t>Ведение  геопортала Роскосмоса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3128" name="Picture 48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032"/>
            <a:stretch>
              <a:fillRect/>
            </a:stretch>
          </p:blipFill>
          <p:spPr bwMode="auto">
            <a:xfrm>
              <a:off x="7905329" y="3761553"/>
              <a:ext cx="1557222" cy="630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7438708" y="3121085"/>
            <a:ext cx="2266820" cy="1221353"/>
            <a:chOff x="4325511" y="4437112"/>
            <a:chExt cx="2266820" cy="1221353"/>
          </a:xfrm>
        </p:grpSpPr>
        <p:sp>
          <p:nvSpPr>
            <p:cNvPr id="57" name="Прямоугольник 56"/>
            <p:cNvSpPr/>
            <p:nvPr/>
          </p:nvSpPr>
          <p:spPr bwMode="auto">
            <a:xfrm>
              <a:off x="4325511" y="4437112"/>
              <a:ext cx="2266820" cy="1221353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121" name="TextBox 58"/>
            <p:cNvSpPr txBox="1">
              <a:spLocks noChangeArrowheads="1"/>
            </p:cNvSpPr>
            <p:nvPr/>
          </p:nvSpPr>
          <p:spPr bwMode="auto">
            <a:xfrm>
              <a:off x="4325511" y="4437112"/>
              <a:ext cx="2266819" cy="523220"/>
            </a:xfrm>
            <a:prstGeom prst="rect">
              <a:avLst/>
            </a:pr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sz="1400" b="1" dirty="0">
                  <a:solidFill>
                    <a:schemeClr val="bg1"/>
                  </a:solidFill>
                </a:rPr>
                <a:t>Дистрибьюция данных с иностранных КС ДЗЗ</a:t>
              </a:r>
            </a:p>
          </p:txBody>
        </p:sp>
        <p:pic>
          <p:nvPicPr>
            <p:cNvPr id="3122" name="Рисунок 59" descr="partner_logo_0000892.jp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32" r="6377" b="20332"/>
            <a:stretch>
              <a:fillRect/>
            </a:stretch>
          </p:blipFill>
          <p:spPr bwMode="auto">
            <a:xfrm>
              <a:off x="4628964" y="5102986"/>
              <a:ext cx="1751123" cy="42291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0" name="Заголовок 1"/>
          <p:cNvSpPr txBox="1">
            <a:spLocks/>
          </p:cNvSpPr>
          <p:nvPr/>
        </p:nvSpPr>
        <p:spPr bwMode="auto">
          <a:xfrm>
            <a:off x="1019099" y="57503"/>
            <a:ext cx="7147724" cy="757683"/>
          </a:xfrm>
          <a:prstGeom prst="rect">
            <a:avLst/>
          </a:prstGeom>
          <a:solidFill>
            <a:srgbClr val="E7F6FF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  <a:extLst/>
        </p:spPr>
        <p:txBody>
          <a:bodyPr lIns="91429" tIns="45715" rIns="91429" bIns="45715" anchor="ctr">
            <a:noAutofit/>
          </a:bodyPr>
          <a:lstStyle>
            <a:defPPr>
              <a:defRPr lang="ru-RU"/>
            </a:defPPr>
            <a:lvl1pPr marL="0" indent="0" algn="ctr" defTabSz="914400" eaLnBrk="0" latinLnBrk="0" hangingPunct="0">
              <a:lnSpc>
                <a:spcPct val="80000"/>
              </a:lnSpc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1800" b="1" i="0"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ts val="1600"/>
              </a:lnSpc>
            </a:pPr>
            <a:r>
              <a:rPr lang="ru-RU" dirty="0" smtClean="0"/>
              <a:t>Дистанционное зондирование поверхности Земли – </a:t>
            </a:r>
          </a:p>
          <a:p>
            <a:pPr>
              <a:lnSpc>
                <a:spcPts val="1600"/>
              </a:lnSpc>
            </a:pPr>
            <a:r>
              <a:rPr lang="ru-RU" dirty="0" smtClean="0"/>
              <a:t>одно из основных направлений космической деятельности </a:t>
            </a:r>
          </a:p>
          <a:p>
            <a:pPr>
              <a:lnSpc>
                <a:spcPts val="1600"/>
              </a:lnSpc>
            </a:pPr>
            <a:r>
              <a:rPr lang="ru-RU" dirty="0" smtClean="0"/>
              <a:t>Оператора</a:t>
            </a:r>
            <a:r>
              <a:rPr lang="en-US" dirty="0" smtClean="0"/>
              <a:t> </a:t>
            </a:r>
            <a:r>
              <a:rPr lang="ru-RU" dirty="0"/>
              <a:t>российских космических систем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5073750" y="927865"/>
            <a:ext cx="2183506" cy="1637039"/>
            <a:chOff x="4989004" y="1295643"/>
            <a:chExt cx="2183506" cy="1637039"/>
          </a:xfrm>
        </p:grpSpPr>
        <p:sp>
          <p:nvSpPr>
            <p:cNvPr id="66" name="Прямоугольник 65"/>
            <p:cNvSpPr/>
            <p:nvPr/>
          </p:nvSpPr>
          <p:spPr bwMode="auto">
            <a:xfrm>
              <a:off x="4989004" y="1295643"/>
              <a:ext cx="2183506" cy="163703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68" name="Text Box 22"/>
            <p:cNvSpPr txBox="1">
              <a:spLocks noChangeArrowheads="1"/>
            </p:cNvSpPr>
            <p:nvPr/>
          </p:nvSpPr>
          <p:spPr bwMode="auto">
            <a:xfrm>
              <a:off x="5032203" y="1324363"/>
              <a:ext cx="2069058" cy="592469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anchor="ctr" anchorCtr="0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3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ru-RU" dirty="0" smtClean="0"/>
                <a:t>Цифровая </a:t>
              </a:r>
              <a:r>
                <a:rPr lang="ru-RU" dirty="0"/>
                <a:t>аэрофотосъемка Земли</a:t>
              </a:r>
            </a:p>
          </p:txBody>
        </p:sp>
        <p:pic>
          <p:nvPicPr>
            <p:cNvPr id="74" name="Picture 19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7667" y="1988840"/>
              <a:ext cx="1292133" cy="48017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5" name="Содержимое 8"/>
            <p:cNvPicPr>
              <a:picLocks/>
            </p:cNvPicPr>
            <p:nvPr/>
          </p:nvPicPr>
          <p:blipFill rotWithShape="1">
            <a:blip r:embed="rId15" cstate="print"/>
            <a:srcRect t="23576" b="33890"/>
            <a:stretch/>
          </p:blipFill>
          <p:spPr>
            <a:xfrm>
              <a:off x="5766988" y="2384884"/>
              <a:ext cx="1334274" cy="5354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</p:grpSp>
      <p:grpSp>
        <p:nvGrpSpPr>
          <p:cNvPr id="11" name="Группа 10"/>
          <p:cNvGrpSpPr/>
          <p:nvPr/>
        </p:nvGrpSpPr>
        <p:grpSpPr>
          <a:xfrm>
            <a:off x="255076" y="4470414"/>
            <a:ext cx="3163456" cy="1531036"/>
            <a:chOff x="416496" y="4005064"/>
            <a:chExt cx="3163456" cy="1503846"/>
          </a:xfrm>
        </p:grpSpPr>
        <p:sp>
          <p:nvSpPr>
            <p:cNvPr id="52" name="Прямоугольник 51"/>
            <p:cNvSpPr/>
            <p:nvPr/>
          </p:nvSpPr>
          <p:spPr bwMode="auto">
            <a:xfrm>
              <a:off x="455033" y="4005064"/>
              <a:ext cx="3124919" cy="15038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7" name="Text Box 6"/>
            <p:cNvSpPr txBox="1">
              <a:spLocks noChangeArrowheads="1"/>
            </p:cNvSpPr>
            <p:nvPr/>
          </p:nvSpPr>
          <p:spPr bwMode="auto">
            <a:xfrm>
              <a:off x="612280" y="4020418"/>
              <a:ext cx="2810423" cy="71515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eaLnBrk="0" fontAlgn="auto" hangingPunct="0">
                <a:lnSpc>
                  <a:spcPct val="40000"/>
                </a:lnSpc>
                <a:spcBef>
                  <a:spcPct val="50000"/>
                </a:spcBef>
                <a:spcAft>
                  <a:spcPts val="0"/>
                </a:spcAft>
                <a:defRPr/>
              </a:pPr>
              <a:endParaRPr lang="ru-RU" sz="900" dirty="0">
                <a:solidFill>
                  <a:srgbClr val="FF3300"/>
                </a:solidFill>
              </a:endParaRPr>
            </a:p>
            <a:p>
              <a: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" b="1" dirty="0">
                  <a:solidFill>
                    <a:schemeClr val="bg1"/>
                  </a:solidFill>
                </a:rPr>
                <a:t>Оказание услуг</a:t>
              </a:r>
            </a:p>
            <a:p>
              <a: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" b="1" dirty="0" smtClean="0">
                  <a:solidFill>
                    <a:schemeClr val="bg1"/>
                  </a:solidFill>
                </a:rPr>
                <a:t>по тематической обработке</a:t>
              </a:r>
              <a:endParaRPr lang="ru-RU" sz="1500" b="1" dirty="0">
                <a:solidFill>
                  <a:schemeClr val="bg1"/>
                </a:solidFill>
              </a:endParaRPr>
            </a:p>
            <a:p>
              <a: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" b="1" dirty="0">
                  <a:solidFill>
                    <a:schemeClr val="bg1"/>
                  </a:solidFill>
                </a:rPr>
                <a:t>данных ДЗЗ</a:t>
              </a:r>
            </a:p>
          </p:txBody>
        </p:sp>
        <p:sp>
          <p:nvSpPr>
            <p:cNvPr id="3099" name="TextBox 54"/>
            <p:cNvSpPr txBox="1">
              <a:spLocks noChangeArrowheads="1"/>
            </p:cNvSpPr>
            <p:nvPr/>
          </p:nvSpPr>
          <p:spPr bwMode="auto">
            <a:xfrm>
              <a:off x="416496" y="4801024"/>
              <a:ext cx="251724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sz="1000" b="1" dirty="0" smtClean="0"/>
                <a:t>Создание и поставка</a:t>
              </a:r>
              <a:br>
                <a:rPr lang="ru-RU" sz="1000" b="1" dirty="0" smtClean="0"/>
              </a:br>
              <a:r>
                <a:rPr lang="ru-RU" sz="1000" b="1" dirty="0" smtClean="0"/>
                <a:t> различных</a:t>
              </a:r>
            </a:p>
            <a:p>
              <a:pPr eaLnBrk="1" hangingPunct="1"/>
              <a:r>
                <a:rPr lang="ru-RU" sz="1000" b="1" dirty="0" smtClean="0"/>
                <a:t> информационных </a:t>
              </a:r>
            </a:p>
            <a:p>
              <a:pPr eaLnBrk="1" hangingPunct="1"/>
              <a:r>
                <a:rPr lang="ru-RU" sz="1000" b="1" dirty="0" smtClean="0"/>
                <a:t>продуктов.</a:t>
              </a:r>
              <a:endParaRPr lang="en-US" sz="1000" b="1" dirty="0"/>
            </a:p>
          </p:txBody>
        </p:sp>
        <p:pic>
          <p:nvPicPr>
            <p:cNvPr id="40" name="Picture 29" descr="vecos_veg_ss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1928664" y="4761148"/>
              <a:ext cx="936104" cy="688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pic>
          <p:nvPicPr>
            <p:cNvPr id="79" name="Рисунок 4" descr="20100722_TDX-FirstDEM-DLR-Ukraine_download.tif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648744" y="4761148"/>
              <a:ext cx="862695" cy="56301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2" name="Группа 1"/>
          <p:cNvGrpSpPr/>
          <p:nvPr/>
        </p:nvGrpSpPr>
        <p:grpSpPr>
          <a:xfrm>
            <a:off x="4200401" y="2851919"/>
            <a:ext cx="2267464" cy="1439767"/>
            <a:chOff x="4125696" y="3272787"/>
            <a:chExt cx="2267464" cy="1439767"/>
          </a:xfrm>
        </p:grpSpPr>
        <p:pic>
          <p:nvPicPr>
            <p:cNvPr id="62" name="Picture 6" descr="DSC00871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43" t="18162" r="10043" b="11235"/>
            <a:stretch/>
          </p:blipFill>
          <p:spPr bwMode="auto">
            <a:xfrm>
              <a:off x="4125696" y="3272787"/>
              <a:ext cx="2267464" cy="143976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glow rad="63500">
                <a:schemeClr val="bg1">
                  <a:alpha val="40000"/>
                </a:schemeClr>
              </a:glo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5605" y="3303327"/>
              <a:ext cx="591371" cy="593725"/>
            </a:xfrm>
            <a:prstGeom prst="rect">
              <a:avLst/>
            </a:prstGeom>
            <a:effectLst>
              <a:glow rad="63500">
                <a:schemeClr val="accent2">
                  <a:satMod val="175000"/>
                  <a:alpha val="40000"/>
                </a:schemeClr>
              </a:glow>
              <a:softEdge rad="31750"/>
            </a:effectLst>
          </p:spPr>
        </p:pic>
      </p:grpSp>
      <p:sp>
        <p:nvSpPr>
          <p:cNvPr id="59" name="Прямоугольник 58"/>
          <p:cNvSpPr/>
          <p:nvPr/>
        </p:nvSpPr>
        <p:spPr bwMode="auto">
          <a:xfrm>
            <a:off x="3870029" y="4539671"/>
            <a:ext cx="3124919" cy="1524639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3" name="Text Box 6"/>
          <p:cNvSpPr txBox="1">
            <a:spLocks noChangeArrowheads="1"/>
          </p:cNvSpPr>
          <p:nvPr/>
        </p:nvSpPr>
        <p:spPr bwMode="auto">
          <a:xfrm>
            <a:off x="3944888" y="4556034"/>
            <a:ext cx="2967672" cy="72481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0" fontAlgn="auto" hangingPunct="0">
              <a:lnSpc>
                <a:spcPct val="40000"/>
              </a:lnSpc>
              <a:spcBef>
                <a:spcPct val="50000"/>
              </a:spcBef>
              <a:spcAft>
                <a:spcPts val="0"/>
              </a:spcAft>
              <a:defRPr/>
            </a:pPr>
            <a:endParaRPr lang="ru-RU" sz="900" dirty="0">
              <a:solidFill>
                <a:srgbClr val="FF3300"/>
              </a:solidFill>
            </a:endParaRPr>
          </a:p>
          <a:p>
            <a:pPr algn="ctr" eaLnBrk="0" fontAlgn="auto" hangingPunct="0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>
                <a:solidFill>
                  <a:schemeClr val="bg1"/>
                </a:solidFill>
              </a:rPr>
              <a:t>Подготовка и повышение квалификации специалистов по технологиям ДЗЗ</a:t>
            </a:r>
            <a:endParaRPr lang="ru-RU" sz="1500" b="1" dirty="0">
              <a:solidFill>
                <a:schemeClr val="bg1"/>
              </a:solidFill>
            </a:endParaRPr>
          </a:p>
        </p:txBody>
      </p:sp>
      <p:pic>
        <p:nvPicPr>
          <p:cNvPr id="71" name="Рисунок 70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7" t="15605" r="9998" b="18332"/>
          <a:stretch/>
        </p:blipFill>
        <p:spPr>
          <a:xfrm>
            <a:off x="3872880" y="5334572"/>
            <a:ext cx="943631" cy="772062"/>
          </a:xfrm>
          <a:prstGeom prst="rect">
            <a:avLst/>
          </a:prstGeom>
        </p:spPr>
      </p:pic>
      <p:sp>
        <p:nvSpPr>
          <p:cNvPr id="73" name="TextBox 54"/>
          <p:cNvSpPr txBox="1">
            <a:spLocks noChangeArrowheads="1"/>
          </p:cNvSpPr>
          <p:nvPr/>
        </p:nvSpPr>
        <p:spPr bwMode="auto">
          <a:xfrm>
            <a:off x="4808984" y="5363162"/>
            <a:ext cx="219477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1000" b="1" dirty="0" smtClean="0"/>
              <a:t>Обучение специалистов различного уровня с привлечением потенциала профильных ВУЗов </a:t>
            </a:r>
            <a:endParaRPr lang="en-US" sz="1000" b="1" dirty="0"/>
          </a:p>
        </p:txBody>
      </p:sp>
      <p:sp>
        <p:nvSpPr>
          <p:cNvPr id="65" name="Номер слайда 14"/>
          <p:cNvSpPr>
            <a:spLocks noGrp="1"/>
          </p:cNvSpPr>
          <p:nvPr>
            <p:ph type="sldNum" sz="quarter" idx="4294967295"/>
          </p:nvPr>
        </p:nvSpPr>
        <p:spPr>
          <a:xfrm>
            <a:off x="9482782" y="6604905"/>
            <a:ext cx="510778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5CC281-E883-49A6-A283-7852BC76072B}" type="slidenum">
              <a:rPr lang="ru-RU" sz="1400"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3</a:t>
            </a:fld>
            <a:endParaRPr lang="ru-RU" sz="1400" dirty="0">
              <a:latin typeface="+mn-lt"/>
            </a:endParaRPr>
          </a:p>
        </p:txBody>
      </p:sp>
      <p:sp>
        <p:nvSpPr>
          <p:cNvPr id="67" name="Text Box 8"/>
          <p:cNvSpPr txBox="1">
            <a:spLocks noChangeArrowheads="1"/>
          </p:cNvSpPr>
          <p:nvPr/>
        </p:nvSpPr>
        <p:spPr bwMode="auto">
          <a:xfrm>
            <a:off x="99648" y="6093296"/>
            <a:ext cx="9649359" cy="754497"/>
          </a:xfrm>
          <a:prstGeom prst="rect">
            <a:avLst/>
          </a:prstGeom>
          <a:solidFill>
            <a:srgbClr val="FFFFCC"/>
          </a:solidFill>
          <a:ln w="6350">
            <a:solidFill>
              <a:srgbClr val="C00000"/>
            </a:solidFill>
          </a:ln>
        </p:spPr>
        <p:txBody>
          <a:bodyPr wrap="square" lIns="36000" tIns="36000" rIns="36000" bIns="0">
            <a:spAutoFit/>
          </a:bodyPr>
          <a:lstStyle>
            <a:defPPr>
              <a:defRPr lang="ru-RU"/>
            </a:defPPr>
            <a:lvl1pPr indent="271463" algn="just">
              <a:lnSpc>
                <a:spcPts val="1400"/>
              </a:lnSpc>
              <a:defRPr sz="1400" b="1" spc="100">
                <a:solidFill>
                  <a:schemeClr val="bg2">
                    <a:lumMod val="25000"/>
                  </a:schemeClr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dirty="0"/>
              <a:t>За время существования  НЦ ОМЗ сформирован и успешно работает коллектив в составе </a:t>
            </a:r>
            <a:br>
              <a:rPr lang="ru-RU" dirty="0"/>
            </a:br>
            <a:r>
              <a:rPr lang="ru-RU" dirty="0"/>
              <a:t>280 высококвалифицированных специалистов (каждый десятый имеет ученую степень), обладающих опытом работы по эксплуатации КС</a:t>
            </a:r>
            <a:r>
              <a:rPr lang="en-US" dirty="0"/>
              <a:t> </a:t>
            </a:r>
            <a:r>
              <a:rPr lang="ru-RU" dirty="0"/>
              <a:t>ДЗЗ и обеспечивающих успешную реализацию всех направлений деятельности Оператора КС ДЗЗ.</a:t>
            </a:r>
          </a:p>
        </p:txBody>
      </p:sp>
    </p:spTree>
    <p:extLst>
      <p:ext uri="{BB962C8B-B14F-4D97-AF65-F5344CB8AC3E}">
        <p14:creationId xmlns:p14="http://schemas.microsoft.com/office/powerpoint/2010/main" val="3502181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472530" y="85700"/>
            <a:ext cx="6000750" cy="534988"/>
          </a:xfrm>
          <a:prstGeom prst="rect">
            <a:avLst/>
          </a:prstGeom>
          <a:solidFill>
            <a:srgbClr val="E7F6FF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91429" tIns="45715" rIns="91429" bIns="45715" anchor="ctr">
            <a:normAutofit fontScale="97500"/>
          </a:bodyPr>
          <a:lstStyle>
            <a:defPPr>
              <a:defRPr lang="ru-RU"/>
            </a:defPPr>
            <a:lvl1pPr algn="ctr" eaLnBrk="0" hangingPunct="0">
              <a:lnSpc>
                <a:spcPct val="80000"/>
              </a:lnSpc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1800" b="1">
                <a:solidFill>
                  <a:srgbClr val="0000FF"/>
                </a:solidFill>
                <a:latin typeface="Arial" pitchFamily="34" charset="0"/>
                <a:ea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dirty="0"/>
              <a:t>Средства приема и регистрации информации</a:t>
            </a:r>
          </a:p>
          <a:p>
            <a:pPr>
              <a:defRPr/>
            </a:pPr>
            <a:r>
              <a:rPr lang="ru-RU" dirty="0"/>
              <a:t> с российских и зарубежных КА</a:t>
            </a:r>
          </a:p>
        </p:txBody>
      </p:sp>
      <p:pic>
        <p:nvPicPr>
          <p:cNvPr id="4" name="Рисунок 3" descr="ПК-7 экран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9" r="357"/>
          <a:stretch/>
        </p:blipFill>
        <p:spPr bwMode="auto">
          <a:xfrm>
            <a:off x="798964" y="1149317"/>
            <a:ext cx="1021981" cy="130733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ПК-5 экран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3" r="5173" b="1021"/>
          <a:stretch/>
        </p:blipFill>
        <p:spPr bwMode="auto">
          <a:xfrm>
            <a:off x="1988836" y="1118073"/>
            <a:ext cx="1088304" cy="131455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048495" y="768234"/>
            <a:ext cx="5921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b="1" dirty="0">
                <a:latin typeface="Calibri" pitchFamily="34" charset="0"/>
              </a:rPr>
              <a:t>ПК-7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267868" y="784410"/>
            <a:ext cx="5969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b="1" dirty="0">
                <a:latin typeface="Calibri" pitchFamily="34" charset="0"/>
              </a:rPr>
              <a:t>ПК-5</a:t>
            </a: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3492004" y="786607"/>
            <a:ext cx="5969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b="1" dirty="0">
                <a:latin typeface="Calibri" pitchFamily="34" charset="0"/>
              </a:rPr>
              <a:t>ПК-3</a:t>
            </a:r>
          </a:p>
        </p:txBody>
      </p:sp>
      <p:pic>
        <p:nvPicPr>
          <p:cNvPr id="9" name="Рисунок 9" descr="ПК-2.4 экран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819" y="1118072"/>
            <a:ext cx="1097969" cy="131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4701406" y="790465"/>
            <a:ext cx="7553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b="1" dirty="0">
                <a:latin typeface="Calibri" pitchFamily="34" charset="0"/>
              </a:rPr>
              <a:t>ПК-2.4</a:t>
            </a:r>
          </a:p>
        </p:txBody>
      </p:sp>
      <p:pic>
        <p:nvPicPr>
          <p:cNvPr id="11" name="Рисунок 11" descr="ПК-3 экран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033" y="1124439"/>
            <a:ext cx="1094895" cy="13081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Моя информация\Реклама\2009\Книга Глобал проблемы\Антенна СКС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0" r="22781"/>
          <a:stretch/>
        </p:blipFill>
        <p:spPr bwMode="auto">
          <a:xfrm>
            <a:off x="7187016" y="1130284"/>
            <a:ext cx="1043797" cy="1305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6"/>
          <p:cNvSpPr>
            <a:spLocks noChangeArrowheads="1"/>
          </p:cNvSpPr>
          <p:nvPr/>
        </p:nvSpPr>
        <p:spPr bwMode="auto">
          <a:xfrm>
            <a:off x="7199586" y="781576"/>
            <a:ext cx="9931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b="1" dirty="0">
                <a:latin typeface="Calibri" pitchFamily="34" charset="0"/>
              </a:rPr>
              <a:t>СКС-ОМЗ</a:t>
            </a:r>
          </a:p>
        </p:txBody>
      </p:sp>
      <p:pic>
        <p:nvPicPr>
          <p:cNvPr id="14" name="Picture 2" descr="C:\Documents and Settings\user\Рабочий стол\Фото антенны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703" y="1128604"/>
            <a:ext cx="1074737" cy="130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9"/>
          <p:cNvSpPr>
            <a:spLocks noChangeArrowheads="1"/>
          </p:cNvSpPr>
          <p:nvPr/>
        </p:nvSpPr>
        <p:spPr bwMode="auto">
          <a:xfrm>
            <a:off x="8413626" y="786022"/>
            <a:ext cx="9316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b="1" dirty="0">
                <a:latin typeface="Calibri" pitchFamily="34" charset="0"/>
              </a:rPr>
              <a:t>СПИ-137</a:t>
            </a:r>
          </a:p>
        </p:txBody>
      </p:sp>
      <p:pic>
        <p:nvPicPr>
          <p:cNvPr id="16" name="Picture 3" descr="C:\Documents and Settings\user\Рабочий стол\IMG_463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680" y="1124745"/>
            <a:ext cx="1245443" cy="131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20"/>
          <p:cNvSpPr>
            <a:spLocks noChangeArrowheads="1"/>
          </p:cNvSpPr>
          <p:nvPr/>
        </p:nvSpPr>
        <p:spPr bwMode="auto">
          <a:xfrm>
            <a:off x="5523137" y="777128"/>
            <a:ext cx="161582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b="1" dirty="0">
                <a:latin typeface="Calibri" pitchFamily="34" charset="0"/>
              </a:rPr>
              <a:t>Метеокомплекс</a:t>
            </a:r>
          </a:p>
        </p:txBody>
      </p:sp>
      <p:sp>
        <p:nvSpPr>
          <p:cNvPr id="21" name="Прямоугольник 23"/>
          <p:cNvSpPr>
            <a:spLocks noChangeArrowheads="1"/>
          </p:cNvSpPr>
          <p:nvPr/>
        </p:nvSpPr>
        <p:spPr bwMode="auto">
          <a:xfrm>
            <a:off x="15552" y="2469036"/>
            <a:ext cx="9906000" cy="1644040"/>
          </a:xfrm>
          <a:prstGeom prst="rect">
            <a:avLst/>
          </a:prstGeom>
          <a:gradFill flip="none" rotWithShape="1">
            <a:gsLst>
              <a:gs pos="64000">
                <a:srgbClr val="65FFFF">
                  <a:lumMod val="6000"/>
                  <a:lumOff val="94000"/>
                </a:srgbClr>
              </a:gs>
              <a:gs pos="28000">
                <a:srgbClr val="00FFFF">
                  <a:lumMod val="21000"/>
                  <a:lumOff val="79000"/>
                </a:srgbClr>
              </a:gs>
              <a:gs pos="100000">
                <a:srgbClr val="00FFFF">
                  <a:lumMod val="64000"/>
                  <a:lumOff val="36000"/>
                </a:srgbClr>
              </a:gs>
            </a:gsLst>
            <a:lin ang="5400000" scaled="1"/>
            <a:tileRect/>
          </a:gradFill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85738">
              <a:lnSpc>
                <a:spcPts val="1100"/>
              </a:lnSpc>
            </a:pPr>
            <a:r>
              <a:rPr lang="ru-RU" sz="1100" b="1" dirty="0">
                <a:latin typeface="Calibri" pitchFamily="34" charset="0"/>
              </a:rPr>
              <a:t>ПК-7 – прием информации с  КА «Метеор-М», «Канопус-В» в Х-диапазоне с левой и правой поляризацией со скоростями до 300 Мбит/с</a:t>
            </a:r>
          </a:p>
          <a:p>
            <a:pPr indent="185738" algn="just">
              <a:lnSpc>
                <a:spcPts val="1100"/>
              </a:lnSpc>
            </a:pPr>
            <a:r>
              <a:rPr lang="ru-RU" sz="1100" b="1" dirty="0">
                <a:latin typeface="Calibri" pitchFamily="34" charset="0"/>
              </a:rPr>
              <a:t>ПК-5 – прием информации с  КА «Ресурс-ДК» и «Канопус-В» в Х-диапазоне с левой и правой поляризацией со скоростями до 300 Мбит/с </a:t>
            </a:r>
            <a:r>
              <a:rPr lang="ru-RU" sz="1100" b="1" dirty="0" smtClean="0">
                <a:latin typeface="Calibri" pitchFamily="34" charset="0"/>
              </a:rPr>
              <a:t/>
            </a:r>
            <a:br>
              <a:rPr lang="ru-RU" sz="1100" b="1" dirty="0" smtClean="0">
                <a:latin typeface="Calibri" pitchFamily="34" charset="0"/>
              </a:rPr>
            </a:br>
            <a:r>
              <a:rPr lang="ru-RU" sz="1100" b="1" dirty="0" smtClean="0">
                <a:latin typeface="Calibri" pitchFamily="34" charset="0"/>
              </a:rPr>
              <a:t>и с  </a:t>
            </a:r>
            <a:r>
              <a:rPr lang="ru-RU" sz="1100" b="1" dirty="0">
                <a:latin typeface="Calibri" pitchFamily="34" charset="0"/>
              </a:rPr>
              <a:t>КА «Метеор-М» </a:t>
            </a:r>
            <a:r>
              <a:rPr lang="ru-RU" sz="1100" b="1" dirty="0" smtClean="0">
                <a:latin typeface="Calibri" pitchFamily="34" charset="0"/>
              </a:rPr>
              <a:t>в </a:t>
            </a:r>
            <a:r>
              <a:rPr lang="en-US" sz="1100" b="1" dirty="0">
                <a:latin typeface="Calibri" pitchFamily="34" charset="0"/>
              </a:rPr>
              <a:t>L</a:t>
            </a:r>
            <a:r>
              <a:rPr lang="ru-RU" sz="1100" b="1" dirty="0">
                <a:latin typeface="Calibri" pitchFamily="34" charset="0"/>
              </a:rPr>
              <a:t>-диапазоне со скоростями до 3 Мбит/с </a:t>
            </a:r>
          </a:p>
          <a:p>
            <a:pPr indent="185738">
              <a:lnSpc>
                <a:spcPts val="1100"/>
              </a:lnSpc>
            </a:pPr>
            <a:r>
              <a:rPr lang="ru-RU" sz="1100" b="1" dirty="0">
                <a:latin typeface="Calibri" pitchFamily="34" charset="0"/>
              </a:rPr>
              <a:t>ПК-3 - прием информации в Х-диапазоне с левой и правой поляризацией со скоростями до 300 Мбит/с </a:t>
            </a:r>
            <a:r>
              <a:rPr lang="ru-RU" sz="1100" b="1" dirty="0" smtClean="0">
                <a:latin typeface="Calibri" pitchFamily="34" charset="0"/>
              </a:rPr>
              <a:t>  с </a:t>
            </a:r>
            <a:r>
              <a:rPr lang="ru-RU" sz="1100" b="1" dirty="0">
                <a:latin typeface="Calibri" pitchFamily="34" charset="0"/>
              </a:rPr>
              <a:t>КА «Ресурс-ДК», со скоростями до 60 Мбит/с </a:t>
            </a:r>
            <a:r>
              <a:rPr lang="ru-RU" sz="1100" b="1" dirty="0" smtClean="0">
                <a:latin typeface="Calibri" pitchFamily="34" charset="0"/>
              </a:rPr>
              <a:t>  </a:t>
            </a:r>
            <a:br>
              <a:rPr lang="ru-RU" sz="1100" b="1" dirty="0" smtClean="0">
                <a:latin typeface="Calibri" pitchFamily="34" charset="0"/>
              </a:rPr>
            </a:br>
            <a:r>
              <a:rPr lang="ru-RU" sz="1100" b="1" dirty="0" smtClean="0">
                <a:latin typeface="Calibri" pitchFamily="34" charset="0"/>
              </a:rPr>
              <a:t>с  </a:t>
            </a:r>
            <a:r>
              <a:rPr lang="ru-RU" sz="1100" b="1" dirty="0">
                <a:latin typeface="Calibri" pitchFamily="34" charset="0"/>
              </a:rPr>
              <a:t>КА  «</a:t>
            </a:r>
            <a:r>
              <a:rPr lang="ru-RU" sz="1100" b="1" dirty="0" smtClean="0">
                <a:latin typeface="Calibri" pitchFamily="34" charset="0"/>
              </a:rPr>
              <a:t>Канопус-В</a:t>
            </a:r>
            <a:r>
              <a:rPr lang="ru-RU" sz="1100" b="1" dirty="0">
                <a:latin typeface="Calibri" pitchFamily="34" charset="0"/>
              </a:rPr>
              <a:t>», </a:t>
            </a:r>
            <a:r>
              <a:rPr lang="ru-RU" sz="1100" b="1" dirty="0" smtClean="0">
                <a:latin typeface="Calibri" pitchFamily="34" charset="0"/>
              </a:rPr>
              <a:t>«</a:t>
            </a:r>
            <a:r>
              <a:rPr lang="en-US" sz="1100" b="1" dirty="0" smtClean="0">
                <a:latin typeface="Calibri" pitchFamily="34" charset="0"/>
              </a:rPr>
              <a:t>Terra</a:t>
            </a:r>
            <a:r>
              <a:rPr lang="ru-RU" sz="1100" b="1" dirty="0" smtClean="0">
                <a:latin typeface="Calibri" pitchFamily="34" charset="0"/>
              </a:rPr>
              <a:t>»</a:t>
            </a:r>
            <a:r>
              <a:rPr lang="en-US" sz="1100" b="1" dirty="0" smtClean="0">
                <a:latin typeface="Calibri" pitchFamily="34" charset="0"/>
              </a:rPr>
              <a:t> </a:t>
            </a:r>
            <a:r>
              <a:rPr lang="ru-RU" sz="1100" b="1" dirty="0" smtClean="0">
                <a:latin typeface="Calibri" pitchFamily="34" charset="0"/>
              </a:rPr>
              <a:t> </a:t>
            </a:r>
            <a:r>
              <a:rPr lang="ru-RU" sz="1100" b="1" dirty="0">
                <a:latin typeface="Calibri" pitchFamily="34" charset="0"/>
              </a:rPr>
              <a:t>и  в </a:t>
            </a:r>
            <a:r>
              <a:rPr lang="en-US" sz="1100" b="1" dirty="0">
                <a:latin typeface="Calibri" pitchFamily="34" charset="0"/>
              </a:rPr>
              <a:t>L</a:t>
            </a:r>
            <a:r>
              <a:rPr lang="ru-RU" sz="1100" b="1" dirty="0">
                <a:latin typeface="Calibri" pitchFamily="34" charset="0"/>
              </a:rPr>
              <a:t>-диапазоне со скоростями до 3 Мбит/с </a:t>
            </a:r>
            <a:r>
              <a:rPr lang="ru-RU" sz="1100" b="1" dirty="0" smtClean="0">
                <a:latin typeface="Calibri" pitchFamily="34" charset="0"/>
              </a:rPr>
              <a:t> с  </a:t>
            </a:r>
            <a:r>
              <a:rPr lang="ru-RU" sz="1100" b="1" dirty="0">
                <a:latin typeface="Calibri" pitchFamily="34" charset="0"/>
              </a:rPr>
              <a:t>КА «Метеор-М»</a:t>
            </a:r>
            <a:r>
              <a:rPr lang="en-US" sz="1100" b="1" dirty="0">
                <a:latin typeface="Calibri" pitchFamily="34" charset="0"/>
              </a:rPr>
              <a:t> </a:t>
            </a:r>
            <a:r>
              <a:rPr lang="ru-RU" sz="1100" b="1" dirty="0">
                <a:latin typeface="Calibri" pitchFamily="34" charset="0"/>
              </a:rPr>
              <a:t>и </a:t>
            </a:r>
            <a:r>
              <a:rPr lang="ru-RU" sz="1100" b="1" dirty="0" smtClean="0">
                <a:latin typeface="Calibri" pitchFamily="34" charset="0"/>
              </a:rPr>
              <a:t>«</a:t>
            </a:r>
            <a:r>
              <a:rPr lang="en-US" sz="1100" b="1" dirty="0" smtClean="0">
                <a:latin typeface="Calibri" pitchFamily="34" charset="0"/>
              </a:rPr>
              <a:t>NOAA</a:t>
            </a:r>
            <a:r>
              <a:rPr lang="ru-RU" sz="1100" b="1" dirty="0" smtClean="0">
                <a:latin typeface="Calibri" pitchFamily="34" charset="0"/>
              </a:rPr>
              <a:t>»  </a:t>
            </a:r>
            <a:endParaRPr lang="ru-RU" sz="1100" b="1" dirty="0">
              <a:latin typeface="Calibri" pitchFamily="34" charset="0"/>
            </a:endParaRPr>
          </a:p>
          <a:p>
            <a:pPr indent="185738" algn="just">
              <a:lnSpc>
                <a:spcPts val="1100"/>
              </a:lnSpc>
            </a:pPr>
            <a:r>
              <a:rPr lang="ru-RU" sz="1100" b="1" dirty="0">
                <a:latin typeface="Calibri" pitchFamily="34" charset="0"/>
              </a:rPr>
              <a:t>ПК-2.4 - прием информации в Х-диапазоне с левой и правой поляризацией со скоростями до 300 Мбит/с и в </a:t>
            </a:r>
            <a:r>
              <a:rPr lang="en-US" sz="1100" b="1" dirty="0">
                <a:latin typeface="Calibri" pitchFamily="34" charset="0"/>
              </a:rPr>
              <a:t>L</a:t>
            </a:r>
            <a:r>
              <a:rPr lang="ru-RU" sz="1100" b="1" dirty="0">
                <a:latin typeface="Calibri" pitchFamily="34" charset="0"/>
              </a:rPr>
              <a:t>-диапазоне со скоростями до 3 </a:t>
            </a:r>
            <a:r>
              <a:rPr lang="ru-RU" sz="1100" b="1" dirty="0" smtClean="0">
                <a:latin typeface="Calibri" pitchFamily="34" charset="0"/>
              </a:rPr>
              <a:t>Мбит/с, обеспечивает прием </a:t>
            </a:r>
            <a:r>
              <a:rPr lang="ru-RU" sz="1100" b="1" dirty="0">
                <a:latin typeface="Calibri" pitchFamily="34" charset="0"/>
              </a:rPr>
              <a:t>с КА «Электро-Л», существует возможность приема информации с КА типа «Ресурс».</a:t>
            </a:r>
          </a:p>
          <a:p>
            <a:pPr indent="185738" algn="just">
              <a:lnSpc>
                <a:spcPts val="1100"/>
              </a:lnSpc>
            </a:pPr>
            <a:r>
              <a:rPr lang="ru-RU" sz="1100" b="1" dirty="0">
                <a:latin typeface="Calibri" pitchFamily="34" charset="0"/>
              </a:rPr>
              <a:t>СКС-ОМЗ – станция космической связи для работы с КА «Электро-Л», скорости передачи информации до 15 </a:t>
            </a:r>
            <a:r>
              <a:rPr lang="ru-RU" sz="1100" b="1" dirty="0" smtClean="0">
                <a:latin typeface="Calibri" pitchFamily="34" charset="0"/>
              </a:rPr>
              <a:t>Мбит/С, </a:t>
            </a:r>
            <a:r>
              <a:rPr lang="ru-RU" sz="1100" b="1" dirty="0">
                <a:latin typeface="Calibri" pitchFamily="34" charset="0"/>
              </a:rPr>
              <a:t>подтверждено – до 70 </a:t>
            </a:r>
            <a:r>
              <a:rPr lang="ru-RU" sz="1100" b="1" dirty="0" smtClean="0">
                <a:latin typeface="Calibri" pitchFamily="34" charset="0"/>
              </a:rPr>
              <a:t>Мбит/С</a:t>
            </a:r>
            <a:endParaRPr lang="ru-RU" sz="1100" b="1" dirty="0">
              <a:latin typeface="Calibri" pitchFamily="34" charset="0"/>
            </a:endParaRPr>
          </a:p>
          <a:p>
            <a:pPr indent="185738" algn="just">
              <a:lnSpc>
                <a:spcPts val="1100"/>
              </a:lnSpc>
            </a:pPr>
            <a:r>
              <a:rPr lang="ru-RU" sz="1100" b="1" dirty="0">
                <a:latin typeface="Calibri" pitchFamily="34" charset="0"/>
              </a:rPr>
              <a:t>СПИ-137 – прием информации в Р-диапазоне с КА </a:t>
            </a:r>
            <a:r>
              <a:rPr lang="en-US" sz="1100" b="1" dirty="0">
                <a:latin typeface="Calibri" pitchFamily="34" charset="0"/>
              </a:rPr>
              <a:t>NOAA</a:t>
            </a:r>
            <a:r>
              <a:rPr lang="ru-RU" sz="1100" b="1" dirty="0">
                <a:latin typeface="Calibri" pitchFamily="34" charset="0"/>
              </a:rPr>
              <a:t> </a:t>
            </a:r>
          </a:p>
          <a:p>
            <a:pPr indent="185738" algn="just">
              <a:lnSpc>
                <a:spcPts val="1100"/>
              </a:lnSpc>
            </a:pPr>
            <a:r>
              <a:rPr lang="ru-RU" sz="1100" b="1" dirty="0">
                <a:latin typeface="Calibri" pitchFamily="34" charset="0"/>
              </a:rPr>
              <a:t>Метеокомплекс – прием метеорологической информации, получаемой из Росгидромета РФ через геостационарный спутник «Экспресс АМ-33» для метеообеспечения планирования съемки с КА «Ресурс-ДК</a:t>
            </a:r>
            <a:r>
              <a:rPr lang="ru-RU" sz="1100" b="1" dirty="0" smtClean="0">
                <a:latin typeface="Calibri" pitchFamily="34" charset="0"/>
              </a:rPr>
              <a:t>»</a:t>
            </a:r>
            <a:endParaRPr lang="ru-RU" sz="1000" b="1" dirty="0" smtClean="0">
              <a:latin typeface="Calibri" pitchFamily="34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60417" y="4221088"/>
            <a:ext cx="9753196" cy="1535074"/>
            <a:chOff x="56457" y="2348880"/>
            <a:chExt cx="9753196" cy="1535074"/>
          </a:xfrm>
        </p:grpSpPr>
        <p:sp>
          <p:nvSpPr>
            <p:cNvPr id="20" name="Скругленный прямоугольник 19"/>
            <p:cNvSpPr>
              <a:spLocks noChangeArrowheads="1"/>
            </p:cNvSpPr>
            <p:nvPr/>
          </p:nvSpPr>
          <p:spPr bwMode="auto">
            <a:xfrm>
              <a:off x="6079365" y="2526858"/>
              <a:ext cx="3730288" cy="1293971"/>
            </a:xfrm>
            <a:prstGeom prst="roundRect">
              <a:avLst/>
            </a:prstGeom>
            <a:ln/>
            <a:ex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lIns="36000" tIns="0" rIns="36000" bIns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ru-RU" sz="1600" b="1" spc="1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alibri" pitchFamily="34" charset="0"/>
                </a:rPr>
                <a:t>Программа </a:t>
              </a:r>
              <a:endParaRPr lang="ru-RU" sz="1600" b="1" spc="1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itchFamily="34" charset="0"/>
              </a:endParaRPr>
            </a:p>
            <a:p>
              <a:pPr algn="ctr">
                <a:lnSpc>
                  <a:spcPts val="1200"/>
                </a:lnSpc>
              </a:pPr>
              <a:r>
                <a:rPr lang="ru-RU" sz="1600" b="1" spc="100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alibri" pitchFamily="34" charset="0"/>
                </a:rPr>
                <a:t>развития </a:t>
              </a:r>
              <a:r>
                <a:rPr lang="ru-RU" sz="1600" b="1" spc="1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alibri" pitchFamily="34" charset="0"/>
                </a:rPr>
                <a:t>приемных </a:t>
              </a:r>
              <a:r>
                <a:rPr lang="ru-RU" sz="1600" b="1" spc="100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alibri" pitchFamily="34" charset="0"/>
                </a:rPr>
                <a:t>комплексов</a:t>
              </a:r>
            </a:p>
            <a:p>
              <a:r>
                <a:rPr lang="ru-RU" sz="1400" b="1" dirty="0" smtClean="0">
                  <a:latin typeface="Calibri" pitchFamily="34" charset="0"/>
                </a:rPr>
                <a:t>2012 г.  </a:t>
              </a:r>
              <a:r>
                <a:rPr lang="ru-RU" sz="1400" b="1" dirty="0" smtClean="0">
                  <a:latin typeface="Calibri" pitchFamily="34" charset="0"/>
                  <a:sym typeface="Symbol"/>
                </a:rPr>
                <a:t></a:t>
              </a:r>
              <a:r>
                <a:rPr lang="ru-RU" sz="1400" b="1" dirty="0" smtClean="0">
                  <a:latin typeface="Calibri" pitchFamily="34" charset="0"/>
                </a:rPr>
                <a:t>   ПК-3.6 </a:t>
              </a:r>
              <a:endParaRPr lang="ru-RU" sz="1400" b="1" dirty="0">
                <a:latin typeface="Calibri" pitchFamily="34" charset="0"/>
              </a:endParaRPr>
            </a:p>
            <a:p>
              <a:r>
                <a:rPr lang="ru-RU" sz="1400" b="1" dirty="0" smtClean="0">
                  <a:latin typeface="Calibri" pitchFamily="34" charset="0"/>
                </a:rPr>
                <a:t>2013 г. </a:t>
              </a:r>
              <a:r>
                <a:rPr lang="ru-RU" sz="1400" b="1" dirty="0">
                  <a:latin typeface="Calibri" pitchFamily="34" charset="0"/>
                  <a:sym typeface="Symbol"/>
                </a:rPr>
                <a:t></a:t>
              </a:r>
              <a:r>
                <a:rPr lang="ru-RU" sz="1400" b="1" dirty="0" smtClean="0">
                  <a:latin typeface="Calibri" pitchFamily="34" charset="0"/>
                </a:rPr>
                <a:t> </a:t>
              </a:r>
              <a:r>
                <a:rPr lang="ru-RU" sz="1400" b="1" dirty="0">
                  <a:latin typeface="Calibri" pitchFamily="34" charset="0"/>
                </a:rPr>
                <a:t>ПК-5 (Х и Ка) </a:t>
              </a:r>
              <a:r>
                <a:rPr lang="ru-RU" sz="1400" b="1" dirty="0" smtClean="0">
                  <a:latin typeface="Calibri" pitchFamily="34" charset="0"/>
                </a:rPr>
                <a:t>для </a:t>
              </a:r>
              <a:r>
                <a:rPr lang="ru-RU" sz="1400" b="1" dirty="0">
                  <a:latin typeface="Calibri" pitchFamily="34" charset="0"/>
                </a:rPr>
                <a:t>КА </a:t>
              </a:r>
            </a:p>
            <a:p>
              <a:r>
                <a:rPr lang="ru-RU" sz="1400" b="1" dirty="0" smtClean="0">
                  <a:latin typeface="Calibri" pitchFamily="34" charset="0"/>
                </a:rPr>
                <a:t>2013 </a:t>
              </a:r>
              <a:r>
                <a:rPr lang="ru-RU" sz="1400" b="1" dirty="0">
                  <a:latin typeface="Calibri" pitchFamily="34" charset="0"/>
                </a:rPr>
                <a:t>г</a:t>
              </a:r>
              <a:r>
                <a:rPr lang="ru-RU" sz="1400" b="1" dirty="0" smtClean="0">
                  <a:latin typeface="Calibri" pitchFamily="34" charset="0"/>
                </a:rPr>
                <a:t>. </a:t>
              </a:r>
              <a:r>
                <a:rPr lang="ru-RU" sz="1400" b="1" dirty="0">
                  <a:latin typeface="Calibri" pitchFamily="34" charset="0"/>
                  <a:sym typeface="Symbol"/>
                </a:rPr>
                <a:t></a:t>
              </a:r>
              <a:r>
                <a:rPr lang="ru-RU" sz="1400" b="1" dirty="0" smtClean="0">
                  <a:latin typeface="Calibri" pitchFamily="34" charset="0"/>
                </a:rPr>
                <a:t> </a:t>
              </a:r>
              <a:r>
                <a:rPr lang="ru-RU" sz="1400" b="1" dirty="0">
                  <a:latin typeface="Calibri" pitchFamily="34" charset="0"/>
                </a:rPr>
                <a:t>ПК-2.4М </a:t>
              </a:r>
              <a:r>
                <a:rPr lang="ru-RU" sz="1400" b="1" dirty="0" smtClean="0">
                  <a:latin typeface="Calibri" pitchFamily="34" charset="0"/>
                </a:rPr>
                <a:t>для </a:t>
              </a:r>
              <a:r>
                <a:rPr lang="ru-RU" sz="1400" b="1" dirty="0">
                  <a:latin typeface="Calibri" pitchFamily="34" charset="0"/>
                </a:rPr>
                <a:t>КА «Электро-Л» №2     </a:t>
              </a:r>
            </a:p>
            <a:p>
              <a:r>
                <a:rPr lang="ru-RU" sz="1400" b="1" dirty="0" smtClean="0">
                  <a:latin typeface="Calibri" pitchFamily="34" charset="0"/>
                </a:rPr>
                <a:t>2013 </a:t>
              </a:r>
              <a:r>
                <a:rPr lang="ru-RU" sz="1400" b="1" dirty="0">
                  <a:latin typeface="Calibri" pitchFamily="34" charset="0"/>
                </a:rPr>
                <a:t>г. </a:t>
              </a:r>
              <a:r>
                <a:rPr lang="ru-RU" sz="1400" b="1" dirty="0">
                  <a:latin typeface="Calibri" pitchFamily="34" charset="0"/>
                  <a:sym typeface="Symbol"/>
                </a:rPr>
                <a:t></a:t>
              </a:r>
              <a:r>
                <a:rPr lang="ru-RU" sz="1400" b="1" dirty="0">
                  <a:latin typeface="Calibri" pitchFamily="34" charset="0"/>
                </a:rPr>
                <a:t> </a:t>
              </a:r>
              <a:r>
                <a:rPr lang="ru-RU" sz="1400" b="1" dirty="0" smtClean="0">
                  <a:latin typeface="Calibri" pitchFamily="34" charset="0"/>
                </a:rPr>
                <a:t>СКС-ОМЗ/2 для </a:t>
              </a:r>
              <a:r>
                <a:rPr lang="ru-RU" sz="1400" b="1" dirty="0">
                  <a:latin typeface="Calibri" pitchFamily="34" charset="0"/>
                </a:rPr>
                <a:t>КА «Электро-Л» №</a:t>
              </a:r>
              <a:r>
                <a:rPr lang="ru-RU" sz="1400" b="1" dirty="0" smtClean="0">
                  <a:latin typeface="Calibri" pitchFamily="34" charset="0"/>
                </a:rPr>
                <a:t>2</a:t>
              </a:r>
              <a:endParaRPr lang="ru-RU" sz="1400" b="1" dirty="0">
                <a:latin typeface="Calibri" pitchFamily="34" charset="0"/>
              </a:endParaRPr>
            </a:p>
          </p:txBody>
        </p:sp>
        <p:sp>
          <p:nvSpPr>
            <p:cNvPr id="24" name="Прямоугольник 7"/>
            <p:cNvSpPr>
              <a:spLocks noChangeArrowheads="1"/>
            </p:cNvSpPr>
            <p:nvPr/>
          </p:nvSpPr>
          <p:spPr bwMode="auto">
            <a:xfrm>
              <a:off x="56457" y="2348880"/>
              <a:ext cx="5904656" cy="1535074"/>
            </a:xfrm>
            <a:prstGeom prst="rect">
              <a:avLst/>
            </a:prstGeom>
            <a:solidFill>
              <a:srgbClr val="0000FF"/>
            </a:solidFill>
            <a:ln w="12700" algn="ctr">
              <a:solidFill>
                <a:schemeClr val="tx1"/>
              </a:solidFill>
              <a:round/>
              <a:headEnd type="none" w="sm" len="sm"/>
              <a:tailEnd type="none" w="sm" len="sm"/>
            </a:ln>
            <a:scene3d>
              <a:camera prst="orthographicFront"/>
              <a:lightRig rig="flat" dir="t"/>
            </a:scene3d>
            <a:sp3d prstMaterial="powder">
              <a:bevelT w="254000" h="203200"/>
              <a:bevelB w="127000"/>
            </a:sp3d>
          </p:spPr>
          <p:txBody>
            <a:bodyPr wrap="none" anchor="ctr"/>
            <a:lstStyle/>
            <a:p>
              <a:pPr indent="180975" algn="just">
                <a:lnSpc>
                  <a:spcPts val="1700"/>
                </a:lnSpc>
                <a:defRPr/>
              </a:pPr>
              <a:r>
                <a:rPr lang="ru-RU" b="1" dirty="0">
                  <a:solidFill>
                    <a:schemeClr val="bg1"/>
                  </a:solidFill>
                  <a:latin typeface="Calibri" pitchFamily="34" charset="0"/>
                </a:rPr>
                <a:t> 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Оператор  КС 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ДЗЗ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 может  в  течение  суток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обеспечить 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/>
              </a:r>
              <a:b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прием 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информации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 ОГ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КС  ДЗЗ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 в  составе  до 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30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 КА.</a:t>
              </a:r>
            </a:p>
            <a:p>
              <a:pPr indent="180975" algn="just">
                <a:lnSpc>
                  <a:spcPts val="1500"/>
                </a:lnSpc>
              </a:pP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  В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настоящее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 время  прием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и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регистрация информации </a:t>
              </a:r>
              <a:b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осуществляется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с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российских КА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ДЗЗ (</a:t>
              </a:r>
              <a:r>
                <a:rPr lang="ru-RU" sz="1750" b="1" spc="-30" dirty="0">
                  <a:solidFill>
                    <a:schemeClr val="bg1"/>
                  </a:solidFill>
                  <a:latin typeface="Calibri" pitchFamily="34" charset="0"/>
                </a:rPr>
                <a:t>Ресурс-ДК, </a:t>
              </a:r>
              <a:r>
                <a:rPr lang="ru-RU" sz="1750" b="1" spc="-30" dirty="0" smtClean="0">
                  <a:solidFill>
                    <a:schemeClr val="bg1"/>
                  </a:solidFill>
                  <a:latin typeface="Calibri" pitchFamily="34" charset="0"/>
                </a:rPr>
                <a:t>Метеор-М</a:t>
              </a:r>
              <a:r>
                <a:rPr lang="ru-RU" sz="1750" b="1" spc="-70" dirty="0" smtClean="0">
                  <a:solidFill>
                    <a:schemeClr val="bg1"/>
                  </a:solidFill>
                  <a:latin typeface="Calibri" pitchFamily="34" charset="0"/>
                </a:rPr>
                <a:t/>
              </a:r>
              <a:br>
                <a:rPr lang="ru-RU" sz="1750" b="1" spc="-70" dirty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ru-RU" sz="1750" b="1" spc="-70" dirty="0" smtClean="0">
                  <a:solidFill>
                    <a:schemeClr val="bg1"/>
                  </a:solidFill>
                  <a:latin typeface="Calibri" pitchFamily="34" charset="0"/>
                </a:rPr>
                <a:t>и  </a:t>
              </a:r>
              <a:r>
                <a:rPr lang="ru-RU" sz="1750" b="1" spc="-70" dirty="0">
                  <a:solidFill>
                    <a:schemeClr val="bg1"/>
                  </a:solidFill>
                  <a:latin typeface="Calibri" pitchFamily="34" charset="0"/>
                </a:rPr>
                <a:t>Электро-Л),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а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также с зарубежных  (</a:t>
              </a:r>
              <a:r>
                <a:rPr lang="en-US" sz="1750" b="1" dirty="0">
                  <a:solidFill>
                    <a:schemeClr val="bg1"/>
                  </a:solidFill>
                  <a:latin typeface="Calibri" pitchFamily="34" charset="0"/>
                </a:rPr>
                <a:t>Terra,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 </a:t>
              </a:r>
              <a:r>
                <a:rPr lang="en-US" sz="1750" b="1" dirty="0">
                  <a:solidFill>
                    <a:schemeClr val="bg1"/>
                  </a:solidFill>
                  <a:latin typeface="Calibri" pitchFamily="34" charset="0"/>
                </a:rPr>
                <a:t>NOAA, Aqua)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.</a:t>
              </a:r>
            </a:p>
            <a:p>
              <a:pPr indent="180975" algn="just">
                <a:lnSpc>
                  <a:spcPts val="1500"/>
                </a:lnSpc>
              </a:pP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  Начиная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с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2012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г. – будет осуществляться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прием с 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КА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/>
              </a:r>
              <a:b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«</a:t>
              </a:r>
              <a:r>
                <a:rPr lang="ru-RU" sz="1750" b="1" dirty="0">
                  <a:solidFill>
                    <a:schemeClr val="bg1"/>
                  </a:solidFill>
                  <a:latin typeface="Calibri" pitchFamily="34" charset="0"/>
                </a:rPr>
                <a:t>Канопус-В», «Ресурс-П» и </a:t>
              </a:r>
              <a:r>
                <a:rPr lang="ru-RU" sz="1750" b="1" dirty="0" smtClean="0">
                  <a:solidFill>
                    <a:schemeClr val="bg1"/>
                  </a:solidFill>
                  <a:latin typeface="Calibri" pitchFamily="34" charset="0"/>
                </a:rPr>
                <a:t> МКА-ФКИ.</a:t>
              </a:r>
              <a:endParaRPr lang="ru-RU" sz="175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3" name="Номер слайда 46"/>
          <p:cNvSpPr>
            <a:spLocks noGrp="1"/>
          </p:cNvSpPr>
          <p:nvPr>
            <p:ph type="sldNum" sz="quarter" idx="4294967295"/>
          </p:nvPr>
        </p:nvSpPr>
        <p:spPr>
          <a:xfrm>
            <a:off x="9446444" y="6611059"/>
            <a:ext cx="619125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934EFA4B-9046-4F04-81A5-988E49066C1D}" type="slidenum">
              <a:rPr lang="ru-RU" sz="1400"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4</a:t>
            </a:fld>
            <a:endParaRPr lang="ru-RU" sz="1400" dirty="0">
              <a:latin typeface="+mn-lt"/>
            </a:endParaRPr>
          </a:p>
        </p:txBody>
      </p:sp>
      <p:sp>
        <p:nvSpPr>
          <p:cNvPr id="25" name="TextBox 5"/>
          <p:cNvSpPr txBox="1"/>
          <p:nvPr/>
        </p:nvSpPr>
        <p:spPr>
          <a:xfrm>
            <a:off x="60417" y="5927418"/>
            <a:ext cx="9753196" cy="630942"/>
          </a:xfrm>
          <a:prstGeom prst="rect">
            <a:avLst/>
          </a:prstGeom>
          <a:solidFill>
            <a:srgbClr val="FFFFCC"/>
          </a:solidFill>
          <a:ln w="6350">
            <a:solidFill>
              <a:srgbClr val="C00000"/>
            </a:solidFill>
          </a:ln>
        </p:spPr>
        <p:txBody>
          <a:bodyPr wrap="square">
            <a:spAutoFit/>
          </a:bodyPr>
          <a:lstStyle>
            <a:lvl1pPr indent="53657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indent="271463" algn="just">
              <a:lnSpc>
                <a:spcPts val="1400"/>
              </a:lnSpc>
            </a:pPr>
            <a:r>
              <a:rPr lang="ru-RU" sz="1400" b="1" spc="1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Российский оператор КС ДЗЗ Федерального космического агентства оснащен полным набором технических средств </a:t>
            </a:r>
            <a:r>
              <a:rPr lang="ru-RU" sz="1400" b="1" spc="1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приема космической информации </a:t>
            </a:r>
            <a:r>
              <a:rPr lang="ru-RU" sz="1400" b="1" spc="1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со всех российский и ряда зарубежных КА </a:t>
            </a:r>
            <a:r>
              <a:rPr lang="ru-RU" sz="1400" b="1" spc="1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ДЗЗ и КА научного </a:t>
            </a:r>
            <a:r>
              <a:rPr lang="ru-RU" sz="1400" b="1" spc="1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назначения.</a:t>
            </a:r>
            <a:endParaRPr lang="ru-RU" sz="1400" b="1" spc="1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1058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529736"/>
              </p:ext>
            </p:extLst>
          </p:nvPr>
        </p:nvGraphicFramePr>
        <p:xfrm>
          <a:off x="472433" y="1016732"/>
          <a:ext cx="8914437" cy="4610628"/>
        </p:xfrm>
        <a:graphic>
          <a:graphicData uri="http://schemas.openxmlformats.org/drawingml/2006/table">
            <a:tbl>
              <a:tblPr/>
              <a:tblGrid>
                <a:gridCol w="428629"/>
                <a:gridCol w="1446851"/>
                <a:gridCol w="589593"/>
                <a:gridCol w="589593"/>
                <a:gridCol w="585978"/>
                <a:gridCol w="582360"/>
                <a:gridCol w="589593"/>
                <a:gridCol w="582360"/>
                <a:gridCol w="589593"/>
                <a:gridCol w="585978"/>
                <a:gridCol w="585978"/>
                <a:gridCol w="585978"/>
                <a:gridCol w="582360"/>
                <a:gridCol w="589593"/>
              </a:tblGrid>
              <a:tr h="3181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Наименование КА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09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2010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FF00"/>
                        </a:gs>
                        <a:gs pos="50000">
                          <a:srgbClr val="FFFF00"/>
                        </a:gs>
                        <a:gs pos="100000">
                          <a:schemeClr val="accent5">
                            <a:lumMod val="60000"/>
                            <a:lumOff val="4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FF00"/>
                        </a:gs>
                        <a:gs pos="50000">
                          <a:srgbClr val="FFFF00"/>
                        </a:gs>
                        <a:gs pos="100000">
                          <a:schemeClr val="accent5">
                            <a:lumMod val="60000"/>
                            <a:lumOff val="4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201</a:t>
                      </a: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FF00"/>
                        </a:gs>
                        <a:gs pos="50000">
                          <a:srgbClr val="FFFF00"/>
                        </a:gs>
                        <a:gs pos="100000">
                          <a:schemeClr val="accent5">
                            <a:lumMod val="60000"/>
                            <a:lumOff val="4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2015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2016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gridSpan="1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Орбитальная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группировка гидрометеорологического назначения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Метеор-М,-МП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Электро-Л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Электро-М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4.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Арктика-М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Арктика-Р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6.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Океан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gridSpan="1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Орбитальная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группировка природно-ресурсного назначения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7.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Ресурс-ДК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8.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Ресурс-П, -ПМ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Аркон-2М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Аркон-2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11.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МКА ФКИ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gridSpan="1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Орбитальная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группировка картографирования и мониторинга чрезвычайных ситуаций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Канопус-В, -ВМ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2393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Картограф-ОЭ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  <a:tr h="269321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Всего КА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6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FF00"/>
                        </a:gs>
                        <a:gs pos="50000">
                          <a:srgbClr val="FFFF00"/>
                        </a:gs>
                        <a:gs pos="100000">
                          <a:schemeClr val="accent5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8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FF00"/>
                        </a:gs>
                        <a:gs pos="50000">
                          <a:srgbClr val="FFFF00"/>
                        </a:gs>
                        <a:gs pos="100000">
                          <a:schemeClr val="accent5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FFFF00"/>
                        </a:gs>
                        <a:gs pos="50000">
                          <a:srgbClr val="FFFF00"/>
                        </a:gs>
                        <a:gs pos="100000">
                          <a:schemeClr val="accent5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16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</a:t>
                      </a: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99076" marR="99076"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855168" y="116632"/>
            <a:ext cx="5945908" cy="693266"/>
          </a:xfrm>
          <a:prstGeom prst="rect">
            <a:avLst/>
          </a:prstGeom>
          <a:solidFill>
            <a:srgbClr val="E7F6FF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91429" tIns="45715" rIns="91429" bIns="45715" anchor="ctr">
            <a:normAutofit fontScale="97500"/>
          </a:bodyPr>
          <a:lstStyle>
            <a:defPPr>
              <a:defRPr lang="ru-RU"/>
            </a:defPPr>
            <a:lvl1pPr marL="0" indent="0" algn="ctr" defTabSz="914400" eaLnBrk="0" latinLnBrk="0" hangingPunct="0">
              <a:lnSpc>
                <a:spcPct val="80000"/>
              </a:lnSpc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1800" b="1" i="0"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ru-RU" spc="100" dirty="0"/>
              <a:t>Наращивание </a:t>
            </a:r>
            <a:r>
              <a:rPr lang="ru-RU" spc="100" dirty="0" smtClean="0"/>
              <a:t>  состава   российской </a:t>
            </a:r>
            <a:r>
              <a:rPr lang="en-US" spc="100" dirty="0"/>
              <a:t/>
            </a:r>
            <a:br>
              <a:rPr lang="en-US" spc="100" dirty="0"/>
            </a:br>
            <a:r>
              <a:rPr lang="ru-RU" spc="100" dirty="0"/>
              <a:t>орбитальной </a:t>
            </a:r>
            <a:r>
              <a:rPr lang="ru-RU" spc="100" dirty="0" smtClean="0"/>
              <a:t>  группировки  ДЗЗ</a:t>
            </a:r>
            <a:endParaRPr lang="ru-RU" spc="100" dirty="0"/>
          </a:p>
        </p:txBody>
      </p:sp>
      <p:sp>
        <p:nvSpPr>
          <p:cNvPr id="7" name="Номер слайда 8"/>
          <p:cNvSpPr>
            <a:spLocks noGrp="1"/>
          </p:cNvSpPr>
          <p:nvPr>
            <p:ph type="sldNum" sz="quarter" idx="4294967295"/>
          </p:nvPr>
        </p:nvSpPr>
        <p:spPr>
          <a:xfrm>
            <a:off x="9482782" y="6529338"/>
            <a:ext cx="510779" cy="500062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fld id="{1C004528-E99B-4630-8305-2EF22586CF32}" type="slidenum">
              <a:rPr lang="ru-RU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</a:pPr>
              <a:t>5</a:t>
            </a:fld>
            <a:endParaRPr lang="ru-RU" sz="14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4847" y="5697252"/>
            <a:ext cx="9733173" cy="810478"/>
          </a:xfrm>
          <a:prstGeom prst="rect">
            <a:avLst/>
          </a:prstGeom>
          <a:solidFill>
            <a:srgbClr val="FFFFCC"/>
          </a:solidFill>
          <a:ln w="6350"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indent="271463" algn="just">
              <a:lnSpc>
                <a:spcPts val="1400"/>
              </a:lnSpc>
              <a:defRPr sz="1400" b="1" spc="100">
                <a:solidFill>
                  <a:schemeClr val="bg2">
                    <a:lumMod val="25000"/>
                  </a:schemeClr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indent="0"/>
            <a:r>
              <a:rPr lang="ru-RU" sz="1500" dirty="0">
                <a:latin typeface="+mj-lt"/>
              </a:rPr>
              <a:t>Эффективное использование КС ДЗЗ с учетом наращивания состава орбитальной группировки возможно только на основе комплексного централизованного планирования с распределением  информационных ресурсов и возможностей съемки каждым КА группировки. </a:t>
            </a:r>
          </a:p>
        </p:txBody>
      </p:sp>
    </p:spTree>
    <p:extLst>
      <p:ext uri="{BB962C8B-B14F-4D97-AF65-F5344CB8AC3E}">
        <p14:creationId xmlns:p14="http://schemas.microsoft.com/office/powerpoint/2010/main" val="28566114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8"/>
          <p:cNvSpPr>
            <a:spLocks noGrp="1"/>
          </p:cNvSpPr>
          <p:nvPr>
            <p:ph type="sldNum" sz="quarter" idx="4294967295"/>
          </p:nvPr>
        </p:nvSpPr>
        <p:spPr>
          <a:xfrm>
            <a:off x="9404312" y="6525344"/>
            <a:ext cx="510779" cy="500062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C004528-E99B-4630-8305-2EF22586CF32}" type="slidenum">
              <a:rPr lang="ru-RU" sz="1400"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6</a:t>
            </a:fld>
            <a:endParaRPr lang="ru-RU" sz="1400" dirty="0">
              <a:latin typeface="+mn-lt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15552" y="672991"/>
            <a:ext cx="9986788" cy="5618756"/>
            <a:chOff x="-15552" y="672991"/>
            <a:chExt cx="9986788" cy="5618756"/>
          </a:xfrm>
        </p:grpSpPr>
        <p:pic>
          <p:nvPicPr>
            <p:cNvPr id="18" name="Рисунок 4" descr="рис. 4.png"/>
            <p:cNvPicPr>
              <a:picLocks noChangeAspect="1"/>
            </p:cNvPicPr>
            <p:nvPr/>
          </p:nvPicPr>
          <p:blipFill rotWithShape="1">
            <a:blip r:embed="rId2" cstate="print"/>
            <a:srcRect l="-1" t="6012" r="129"/>
            <a:stretch/>
          </p:blipFill>
          <p:spPr bwMode="auto">
            <a:xfrm>
              <a:off x="106139" y="980728"/>
              <a:ext cx="9705594" cy="5311019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</p:pic>
        <p:grpSp>
          <p:nvGrpSpPr>
            <p:cNvPr id="19" name="Группа 18"/>
            <p:cNvGrpSpPr/>
            <p:nvPr/>
          </p:nvGrpSpPr>
          <p:grpSpPr>
            <a:xfrm>
              <a:off x="2053479" y="3313444"/>
              <a:ext cx="1979523" cy="1118957"/>
              <a:chOff x="11361308" y="3429476"/>
              <a:chExt cx="1979523" cy="1118957"/>
            </a:xfrm>
          </p:grpSpPr>
          <p:pic>
            <p:nvPicPr>
              <p:cNvPr id="20" name="Рисунок 4" descr="рис. 4.png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37007" t="49855" r="55965" b="40695"/>
              <a:stretch/>
            </p:blipFill>
            <p:spPr bwMode="auto">
              <a:xfrm rot="20066086">
                <a:off x="11762250" y="3667122"/>
                <a:ext cx="1271855" cy="869828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21" name="Рисунок 4" descr="рис. 4.png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18577" t="57776" r="77992" b="38010"/>
              <a:stretch/>
            </p:blipFill>
            <p:spPr bwMode="auto">
              <a:xfrm>
                <a:off x="11479665" y="4310308"/>
                <a:ext cx="314325" cy="2381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>
                <a:softEdge rad="31750"/>
              </a:effectLst>
            </p:spPr>
          </p:pic>
          <p:pic>
            <p:nvPicPr>
              <p:cNvPr id="22" name="Рисунок 4" descr="рис. 4.png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18577" t="57776" r="77992" b="38010"/>
              <a:stretch/>
            </p:blipFill>
            <p:spPr bwMode="auto">
              <a:xfrm>
                <a:off x="11981768" y="3758873"/>
                <a:ext cx="314325" cy="2381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>
                <a:softEdge rad="31750"/>
              </a:effectLst>
            </p:spPr>
          </p:pic>
          <p:pic>
            <p:nvPicPr>
              <p:cNvPr id="23" name="Рисунок 4" descr="рис. 4.png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18577" t="57776" r="77992" b="38010"/>
              <a:stretch/>
            </p:blipFill>
            <p:spPr bwMode="auto">
              <a:xfrm>
                <a:off x="11636827" y="4182980"/>
                <a:ext cx="314325" cy="2381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>
                <a:softEdge rad="31750"/>
              </a:effectLst>
            </p:spPr>
          </p:pic>
          <p:pic>
            <p:nvPicPr>
              <p:cNvPr id="24" name="Рисунок 4" descr="рис. 4.png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18577" t="57776" r="77992" b="38010"/>
              <a:stretch/>
            </p:blipFill>
            <p:spPr bwMode="auto">
              <a:xfrm>
                <a:off x="11361308" y="4172329"/>
                <a:ext cx="314325" cy="2381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>
                <a:softEdge rad="31750"/>
              </a:effectLst>
            </p:spPr>
          </p:pic>
          <p:pic>
            <p:nvPicPr>
              <p:cNvPr id="25" name="Рисунок 4" descr="рис. 4.png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18577" t="57776" r="77992" b="38010"/>
              <a:stretch/>
            </p:blipFill>
            <p:spPr bwMode="auto">
              <a:xfrm rot="18472998">
                <a:off x="12073231" y="3467576"/>
                <a:ext cx="314325" cy="2381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>
                <a:softEdge rad="31750"/>
              </a:effectLst>
            </p:spPr>
          </p:pic>
          <p:pic>
            <p:nvPicPr>
              <p:cNvPr id="26" name="Рисунок 4" descr="рис. 4.png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37007" t="49855" r="55965" b="40695"/>
              <a:stretch/>
            </p:blipFill>
            <p:spPr bwMode="auto">
              <a:xfrm rot="20066086">
                <a:off x="12596322" y="3545512"/>
                <a:ext cx="744509" cy="509174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11844808" y="3968044"/>
                <a:ext cx="864096" cy="34226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Группа 27"/>
            <p:cNvGrpSpPr/>
            <p:nvPr/>
          </p:nvGrpSpPr>
          <p:grpSpPr>
            <a:xfrm>
              <a:off x="4106424" y="3663204"/>
              <a:ext cx="1312741" cy="680957"/>
              <a:chOff x="3800283" y="3735212"/>
              <a:chExt cx="1312741" cy="680957"/>
            </a:xfrm>
          </p:grpSpPr>
          <p:pic>
            <p:nvPicPr>
              <p:cNvPr id="29" name="Рисунок 4" descr="рис. 4.png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40474" t="62773" r="56865" b="32912"/>
              <a:stretch/>
            </p:blipFill>
            <p:spPr bwMode="auto">
              <a:xfrm>
                <a:off x="4690354" y="3814172"/>
                <a:ext cx="243840" cy="24384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>
                <a:softEdge rad="31750"/>
              </a:effectLst>
            </p:spPr>
          </p:pic>
          <p:pic>
            <p:nvPicPr>
              <p:cNvPr id="30" name="Рисунок 4" descr="рис. 4.png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40474" t="62773" r="56865" b="32912"/>
              <a:stretch/>
            </p:blipFill>
            <p:spPr bwMode="auto">
              <a:xfrm>
                <a:off x="3800283" y="3735212"/>
                <a:ext cx="243840" cy="24384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>
                <a:softEdge rad="31750"/>
              </a:effectLst>
            </p:spPr>
          </p:pic>
          <p:pic>
            <p:nvPicPr>
              <p:cNvPr id="31" name="Рисунок 4" descr="рис. 4.png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40474" t="62773" r="56865" b="32912"/>
              <a:stretch/>
            </p:blipFill>
            <p:spPr bwMode="auto">
              <a:xfrm>
                <a:off x="4869184" y="4172329"/>
                <a:ext cx="243840" cy="24384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>
                <a:softEdge rad="31750"/>
              </a:effectLst>
            </p:spPr>
          </p:pic>
        </p:grpSp>
        <p:sp>
          <p:nvSpPr>
            <p:cNvPr id="32" name="Овал 31"/>
            <p:cNvSpPr/>
            <p:nvPr/>
          </p:nvSpPr>
          <p:spPr>
            <a:xfrm>
              <a:off x="1022941" y="787324"/>
              <a:ext cx="3298436" cy="3096344"/>
            </a:xfrm>
            <a:prstGeom prst="ellipse">
              <a:avLst/>
            </a:prstGeom>
            <a:solidFill>
              <a:schemeClr val="bg2">
                <a:lumMod val="90000"/>
                <a:alpha val="27059"/>
              </a:schemeClr>
            </a:solidFill>
            <a:ln w="19050">
              <a:solidFill>
                <a:srgbClr val="0066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-15552" y="1844821"/>
              <a:ext cx="3298436" cy="3096344"/>
            </a:xfrm>
            <a:prstGeom prst="ellipse">
              <a:avLst/>
            </a:prstGeom>
            <a:solidFill>
              <a:srgbClr val="FDA9E7">
                <a:alpha val="27059"/>
              </a:srgbClr>
            </a:solidFill>
            <a:ln w="19050">
              <a:solidFill>
                <a:srgbClr val="0099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2868572" y="2852932"/>
              <a:ext cx="3737758" cy="3069850"/>
            </a:xfrm>
            <a:prstGeom prst="ellipse">
              <a:avLst/>
            </a:prstGeom>
            <a:solidFill>
              <a:srgbClr val="FDA9E7">
                <a:alpha val="27059"/>
              </a:srgbClr>
            </a:solidFill>
            <a:ln w="19050">
              <a:solidFill>
                <a:srgbClr val="0099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3173184" y="2531745"/>
              <a:ext cx="3457336" cy="3253432"/>
            </a:xfrm>
            <a:prstGeom prst="ellipse">
              <a:avLst/>
            </a:prstGeom>
            <a:solidFill>
              <a:srgbClr val="FDA9E7">
                <a:alpha val="27059"/>
              </a:srgbClr>
            </a:solidFill>
            <a:ln w="19050">
              <a:solidFill>
                <a:srgbClr val="0099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3748166" y="1700804"/>
              <a:ext cx="3298436" cy="3096344"/>
            </a:xfrm>
            <a:prstGeom prst="ellipse">
              <a:avLst/>
            </a:prstGeom>
            <a:solidFill>
              <a:schemeClr val="bg2">
                <a:lumMod val="90000"/>
                <a:alpha val="27059"/>
              </a:schemeClr>
            </a:solidFill>
            <a:ln w="19050">
              <a:solidFill>
                <a:srgbClr val="0066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6672800" y="799688"/>
              <a:ext cx="3298436" cy="3096344"/>
            </a:xfrm>
            <a:prstGeom prst="ellipse">
              <a:avLst/>
            </a:prstGeom>
            <a:solidFill>
              <a:schemeClr val="bg2">
                <a:lumMod val="90000"/>
                <a:alpha val="27059"/>
              </a:schemeClr>
            </a:solidFill>
            <a:ln w="19050">
              <a:solidFill>
                <a:srgbClr val="0066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>
              <a:off x="306138" y="980724"/>
              <a:ext cx="918205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Прямоугольник 39"/>
            <p:cNvSpPr/>
            <p:nvPr/>
          </p:nvSpPr>
          <p:spPr>
            <a:xfrm>
              <a:off x="106141" y="4725146"/>
              <a:ext cx="3080205" cy="130050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41" name="Рисунок 4" descr="рис. 4.png"/>
            <p:cNvPicPr>
              <a:picLocks noChangeAspect="1"/>
            </p:cNvPicPr>
            <p:nvPr/>
          </p:nvPicPr>
          <p:blipFill rotWithShape="1">
            <a:blip r:embed="rId2" cstate="print"/>
            <a:srcRect l="803" t="87260" r="95773" b="1276"/>
            <a:stretch/>
          </p:blipFill>
          <p:spPr bwMode="auto">
            <a:xfrm>
              <a:off x="369930" y="4725144"/>
              <a:ext cx="441305" cy="933629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9050">
              <a:noFill/>
              <a:miter lim="800000"/>
              <a:headEnd/>
              <a:tailEnd/>
            </a:ln>
          </p:spPr>
        </p:pic>
        <p:sp>
          <p:nvSpPr>
            <p:cNvPr id="42" name="Цилиндр 41"/>
            <p:cNvSpPr/>
            <p:nvPr/>
          </p:nvSpPr>
          <p:spPr>
            <a:xfrm>
              <a:off x="485653" y="5730780"/>
              <a:ext cx="216024" cy="233117"/>
            </a:xfrm>
            <a:prstGeom prst="can">
              <a:avLst>
                <a:gd name="adj" fmla="val 50000"/>
              </a:avLst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11238" y="4834458"/>
              <a:ext cx="1992533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900" dirty="0" smtClean="0"/>
                <a:t>- Оператор КС ДЗЗ (федеральный фонд)</a:t>
              </a:r>
              <a:endParaRPr lang="ru-RU" sz="9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11236" y="5157472"/>
              <a:ext cx="2194512" cy="2051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ts val="800"/>
                </a:lnSpc>
              </a:pPr>
              <a:r>
                <a:rPr lang="ru-RU" sz="900" dirty="0" smtClean="0"/>
                <a:t>-  Региональные центры приема данных ДЗЗ</a:t>
              </a:r>
            </a:p>
            <a:p>
              <a:pPr>
                <a:lnSpc>
                  <a:spcPts val="800"/>
                </a:lnSpc>
              </a:pPr>
              <a:r>
                <a:rPr lang="ru-RU" sz="900" dirty="0" smtClean="0"/>
                <a:t>   (региональные фонды)</a:t>
              </a:r>
              <a:endParaRPr lang="ru-RU" sz="9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11235" y="5524758"/>
              <a:ext cx="1194238" cy="10259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ts val="800"/>
                </a:lnSpc>
              </a:pPr>
              <a:r>
                <a:rPr lang="ru-RU" sz="900" dirty="0" smtClean="0"/>
                <a:t>- Наземные линии связи</a:t>
              </a:r>
              <a:endParaRPr lang="ru-RU" sz="9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11238" y="5796038"/>
              <a:ext cx="2314736" cy="10259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ts val="800"/>
                </a:lnSpc>
              </a:pPr>
              <a:r>
                <a:rPr lang="ru-RU" sz="900" dirty="0" smtClean="0"/>
                <a:t>- Ведомственные пункты приема  информации</a:t>
              </a:r>
              <a:endParaRPr lang="ru-RU" sz="900" dirty="0"/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 rot="4558204">
              <a:off x="2658617" y="1009748"/>
              <a:ext cx="322523" cy="2989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384"/>
                </a:cxn>
                <a:cxn ang="0">
                  <a:pos x="0" y="288"/>
                </a:cxn>
                <a:cxn ang="0">
                  <a:pos x="192" y="816"/>
                </a:cxn>
              </a:cxnLst>
              <a:rect l="0" t="0" r="r" b="b"/>
              <a:pathLst>
                <a:path w="192" h="816">
                  <a:moveTo>
                    <a:pt x="0" y="0"/>
                  </a:moveTo>
                  <a:lnTo>
                    <a:pt x="144" y="384"/>
                  </a:lnTo>
                  <a:lnTo>
                    <a:pt x="0" y="288"/>
                  </a:lnTo>
                  <a:lnTo>
                    <a:pt x="192" y="816"/>
                  </a:lnTo>
                </a:path>
              </a:pathLst>
            </a:custGeom>
            <a:solidFill>
              <a:srgbClr val="FF99FF"/>
            </a:solidFill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>
              <a:outerShdw dist="28398" dir="17793903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sz="1400" b="1" dirty="0">
                <a:solidFill>
                  <a:prstClr val="black"/>
                </a:solidFill>
                <a:latin typeface="Trebuchet MS"/>
              </a:endParaRPr>
            </a:p>
          </p:txBody>
        </p:sp>
        <p:cxnSp>
          <p:nvCxnSpPr>
            <p:cNvPr id="48" name="Прямая со стрелкой 31"/>
            <p:cNvCxnSpPr>
              <a:cxnSpLocks noChangeShapeType="1"/>
            </p:cNvCxnSpPr>
            <p:nvPr/>
          </p:nvCxnSpPr>
          <p:spPr bwMode="auto">
            <a:xfrm flipV="1">
              <a:off x="3060786" y="1844826"/>
              <a:ext cx="1575777" cy="681905"/>
            </a:xfrm>
            <a:prstGeom prst="straightConnector1">
              <a:avLst/>
            </a:prstGeom>
            <a:noFill/>
            <a:ln w="28575" algn="ctr">
              <a:solidFill>
                <a:srgbClr val="FF99FF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Freeform 7"/>
            <p:cNvSpPr>
              <a:spLocks/>
            </p:cNvSpPr>
            <p:nvPr/>
          </p:nvSpPr>
          <p:spPr bwMode="auto">
            <a:xfrm rot="16425701">
              <a:off x="6892271" y="111756"/>
              <a:ext cx="308663" cy="31804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384"/>
                </a:cxn>
                <a:cxn ang="0">
                  <a:pos x="0" y="288"/>
                </a:cxn>
                <a:cxn ang="0">
                  <a:pos x="192" y="816"/>
                </a:cxn>
              </a:cxnLst>
              <a:rect l="0" t="0" r="r" b="b"/>
              <a:pathLst>
                <a:path w="192" h="816">
                  <a:moveTo>
                    <a:pt x="0" y="0"/>
                  </a:moveTo>
                  <a:lnTo>
                    <a:pt x="144" y="384"/>
                  </a:lnTo>
                  <a:lnTo>
                    <a:pt x="0" y="288"/>
                  </a:lnTo>
                  <a:lnTo>
                    <a:pt x="192" y="816"/>
                  </a:lnTo>
                </a:path>
              </a:pathLst>
            </a:custGeom>
            <a:solidFill>
              <a:srgbClr val="FF99FF"/>
            </a:solidFill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>
              <a:outerShdw dist="28398" dir="17793903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sz="1400" b="1" dirty="0">
                <a:solidFill>
                  <a:prstClr val="black"/>
                </a:solidFill>
                <a:latin typeface="Trebuchet MS"/>
              </a:endParaRPr>
            </a:p>
          </p:txBody>
        </p:sp>
        <p:cxnSp>
          <p:nvCxnSpPr>
            <p:cNvPr id="50" name="Прямая со стрелкой 31"/>
            <p:cNvCxnSpPr>
              <a:cxnSpLocks noChangeShapeType="1"/>
            </p:cNvCxnSpPr>
            <p:nvPr/>
          </p:nvCxnSpPr>
          <p:spPr bwMode="auto">
            <a:xfrm flipH="1">
              <a:off x="4996495" y="1600871"/>
              <a:ext cx="1897869" cy="144016"/>
            </a:xfrm>
            <a:prstGeom prst="straightConnector1">
              <a:avLst/>
            </a:prstGeom>
            <a:noFill/>
            <a:ln w="28575" algn="ctr">
              <a:solidFill>
                <a:srgbClr val="FF99FF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1" name="Рисунок 4" descr="рис. 4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1735" b="94823" l="920" r="3876"/>
                      </a14:imgEffect>
                    </a14:imgLayer>
                  </a14:imgProps>
                </a:ext>
              </a:extLst>
            </a:blip>
            <a:srcRect l="803" t="91378" r="95773" b="4724"/>
            <a:stretch/>
          </p:blipFill>
          <p:spPr bwMode="auto">
            <a:xfrm rot="202288">
              <a:off x="4451535" y="3900794"/>
              <a:ext cx="720081" cy="518069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sp>
          <p:nvSpPr>
            <p:cNvPr id="52" name="TextBox 51"/>
            <p:cNvSpPr txBox="1"/>
            <p:nvPr/>
          </p:nvSpPr>
          <p:spPr>
            <a:xfrm>
              <a:off x="4769855" y="4357360"/>
              <a:ext cx="586699" cy="10259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ts val="800"/>
                </a:lnSpc>
              </a:pPr>
              <a:r>
                <a:rPr lang="ru-RU" sz="600" b="1" spc="30" dirty="0" smtClean="0">
                  <a:solidFill>
                    <a:srgbClr val="4C0000"/>
                  </a:solidFill>
                </a:rPr>
                <a:t>КРАСНОЯРСК</a:t>
              </a:r>
              <a:endParaRPr lang="ru-RU" sz="600" b="1" spc="30" dirty="0">
                <a:solidFill>
                  <a:srgbClr val="4C0000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6233585" y="2460553"/>
              <a:ext cx="3457336" cy="3279539"/>
            </a:xfrm>
            <a:prstGeom prst="ellipse">
              <a:avLst/>
            </a:prstGeom>
            <a:solidFill>
              <a:srgbClr val="FDA9E7">
                <a:alpha val="5882"/>
              </a:srgbClr>
            </a:solidFill>
            <a:ln w="19050">
              <a:solidFill>
                <a:srgbClr val="0099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54" name="Прямая со стрелкой 31"/>
            <p:cNvCxnSpPr>
              <a:cxnSpLocks noChangeShapeType="1"/>
            </p:cNvCxnSpPr>
            <p:nvPr/>
          </p:nvCxnSpPr>
          <p:spPr bwMode="auto">
            <a:xfrm flipH="1" flipV="1">
              <a:off x="4938687" y="1773771"/>
              <a:ext cx="57805" cy="574093"/>
            </a:xfrm>
            <a:prstGeom prst="straightConnector1">
              <a:avLst/>
            </a:prstGeom>
            <a:noFill/>
            <a:ln w="28575" algn="ctr">
              <a:solidFill>
                <a:srgbClr val="FF99FF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Freeform 7"/>
            <p:cNvSpPr>
              <a:spLocks/>
            </p:cNvSpPr>
            <p:nvPr/>
          </p:nvSpPr>
          <p:spPr bwMode="auto">
            <a:xfrm rot="251895">
              <a:off x="4933286" y="1903200"/>
              <a:ext cx="187264" cy="11147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384"/>
                </a:cxn>
                <a:cxn ang="0">
                  <a:pos x="0" y="288"/>
                </a:cxn>
                <a:cxn ang="0">
                  <a:pos x="192" y="816"/>
                </a:cxn>
              </a:cxnLst>
              <a:rect l="0" t="0" r="r" b="b"/>
              <a:pathLst>
                <a:path w="192" h="816">
                  <a:moveTo>
                    <a:pt x="0" y="0"/>
                  </a:moveTo>
                  <a:lnTo>
                    <a:pt x="144" y="384"/>
                  </a:lnTo>
                  <a:lnTo>
                    <a:pt x="0" y="288"/>
                  </a:lnTo>
                  <a:lnTo>
                    <a:pt x="192" y="816"/>
                  </a:lnTo>
                </a:path>
              </a:pathLst>
            </a:custGeom>
            <a:solidFill>
              <a:srgbClr val="FF99FF"/>
            </a:solidFill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>
              <a:outerShdw dist="28398" dir="17793903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sz="1400" b="1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 flipH="1">
              <a:off x="7029335" y="1500050"/>
              <a:ext cx="1144260" cy="3046424"/>
            </a:xfrm>
            <a:custGeom>
              <a:avLst/>
              <a:gdLst>
                <a:gd name="T0" fmla="*/ 0 w 948"/>
                <a:gd name="T1" fmla="*/ 2147483647 h 1425"/>
                <a:gd name="T2" fmla="*/ 2147483647 w 948"/>
                <a:gd name="T3" fmla="*/ 2147483647 h 1425"/>
                <a:gd name="T4" fmla="*/ 2147483647 w 948"/>
                <a:gd name="T5" fmla="*/ 2147483647 h 1425"/>
                <a:gd name="T6" fmla="*/ 2147483647 w 948"/>
                <a:gd name="T7" fmla="*/ 0 h 1425"/>
                <a:gd name="T8" fmla="*/ 2147483647 w 948"/>
                <a:gd name="T9" fmla="*/ 2147483647 h 1425"/>
                <a:gd name="T10" fmla="*/ 2147483647 w 948"/>
                <a:gd name="T11" fmla="*/ 2147483647 h 1425"/>
                <a:gd name="T12" fmla="*/ 0 w 948"/>
                <a:gd name="T13" fmla="*/ 2147483647 h 14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48"/>
                <a:gd name="T22" fmla="*/ 0 h 1425"/>
                <a:gd name="T23" fmla="*/ 948 w 948"/>
                <a:gd name="T24" fmla="*/ 1425 h 14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48" h="1425">
                  <a:moveTo>
                    <a:pt x="0" y="1425"/>
                  </a:moveTo>
                  <a:lnTo>
                    <a:pt x="452" y="615"/>
                  </a:lnTo>
                  <a:lnTo>
                    <a:pt x="509" y="713"/>
                  </a:lnTo>
                  <a:lnTo>
                    <a:pt x="948" y="0"/>
                  </a:lnTo>
                  <a:lnTo>
                    <a:pt x="497" y="810"/>
                  </a:lnTo>
                  <a:lnTo>
                    <a:pt x="439" y="712"/>
                  </a:lnTo>
                  <a:lnTo>
                    <a:pt x="0" y="1425"/>
                  </a:lnTo>
                </a:path>
              </a:pathLst>
            </a:custGeom>
            <a:solidFill>
              <a:srgbClr val="FFFF00"/>
            </a:solidFill>
            <a:ln w="3175" algn="ctr">
              <a:solidFill>
                <a:srgbClr val="9933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 rot="18981210">
              <a:off x="6495918" y="1315954"/>
              <a:ext cx="337552" cy="40030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384"/>
                </a:cxn>
                <a:cxn ang="0">
                  <a:pos x="0" y="288"/>
                </a:cxn>
                <a:cxn ang="0">
                  <a:pos x="192" y="816"/>
                </a:cxn>
              </a:cxnLst>
              <a:rect l="0" t="0" r="r" b="b"/>
              <a:pathLst>
                <a:path w="192" h="816">
                  <a:moveTo>
                    <a:pt x="0" y="0"/>
                  </a:moveTo>
                  <a:lnTo>
                    <a:pt x="144" y="384"/>
                  </a:lnTo>
                  <a:lnTo>
                    <a:pt x="0" y="288"/>
                  </a:lnTo>
                  <a:lnTo>
                    <a:pt x="192" y="816"/>
                  </a:lnTo>
                </a:path>
              </a:pathLst>
            </a:custGeom>
            <a:solidFill>
              <a:srgbClr val="FF99FF"/>
            </a:solidFill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>
              <a:outerShdw dist="28398" dir="17793903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sz="1400" b="1" dirty="0">
                <a:solidFill>
                  <a:prstClr val="black"/>
                </a:solidFill>
                <a:latin typeface="Trebuchet MS"/>
              </a:endParaRPr>
            </a:p>
          </p:txBody>
        </p:sp>
        <p:cxnSp>
          <p:nvCxnSpPr>
            <p:cNvPr id="58" name="Прямая со стрелкой 31"/>
            <p:cNvCxnSpPr>
              <a:cxnSpLocks noChangeShapeType="1"/>
            </p:cNvCxnSpPr>
            <p:nvPr/>
          </p:nvCxnSpPr>
          <p:spPr bwMode="auto">
            <a:xfrm flipH="1" flipV="1">
              <a:off x="4996494" y="1844825"/>
              <a:ext cx="1606194" cy="1248255"/>
            </a:xfrm>
            <a:prstGeom prst="straightConnector1">
              <a:avLst/>
            </a:prstGeom>
            <a:noFill/>
            <a:ln w="28575" algn="ctr">
              <a:solidFill>
                <a:srgbClr val="FF99FF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" name="Freeform 7"/>
            <p:cNvSpPr>
              <a:spLocks/>
            </p:cNvSpPr>
            <p:nvPr/>
          </p:nvSpPr>
          <p:spPr bwMode="auto">
            <a:xfrm rot="951448">
              <a:off x="4482659" y="1900969"/>
              <a:ext cx="307809" cy="20454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384"/>
                </a:cxn>
                <a:cxn ang="0">
                  <a:pos x="0" y="288"/>
                </a:cxn>
                <a:cxn ang="0">
                  <a:pos x="192" y="816"/>
                </a:cxn>
              </a:cxnLst>
              <a:rect l="0" t="0" r="r" b="b"/>
              <a:pathLst>
                <a:path w="192" h="816">
                  <a:moveTo>
                    <a:pt x="0" y="0"/>
                  </a:moveTo>
                  <a:lnTo>
                    <a:pt x="144" y="384"/>
                  </a:lnTo>
                  <a:lnTo>
                    <a:pt x="0" y="288"/>
                  </a:lnTo>
                  <a:lnTo>
                    <a:pt x="192" y="816"/>
                  </a:lnTo>
                </a:path>
              </a:pathLst>
            </a:custGeom>
            <a:solidFill>
              <a:srgbClr val="FF99FF"/>
            </a:solidFill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>
              <a:outerShdw dist="28398" dir="17793903" algn="ctr" rotWithShape="0">
                <a:schemeClr val="bg2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 sz="1400" b="1" dirty="0">
                <a:solidFill>
                  <a:prstClr val="black"/>
                </a:solidFill>
                <a:latin typeface="Trebuchet MS"/>
              </a:endParaRPr>
            </a:p>
          </p:txBody>
        </p:sp>
        <p:cxnSp>
          <p:nvCxnSpPr>
            <p:cNvPr id="60" name="Прямая соединительная линия 59"/>
            <p:cNvCxnSpPr/>
            <p:nvPr/>
          </p:nvCxnSpPr>
          <p:spPr>
            <a:xfrm>
              <a:off x="4214748" y="3883668"/>
              <a:ext cx="361765" cy="310604"/>
            </a:xfrm>
            <a:prstGeom prst="line">
              <a:avLst/>
            </a:prstGeom>
            <a:ln>
              <a:solidFill>
                <a:srgbClr val="99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Freeform 32"/>
            <p:cNvSpPr>
              <a:spLocks/>
            </p:cNvSpPr>
            <p:nvPr/>
          </p:nvSpPr>
          <p:spPr bwMode="auto">
            <a:xfrm rot="1542791" flipH="1">
              <a:off x="3482950" y="1948267"/>
              <a:ext cx="1278776" cy="2458070"/>
            </a:xfrm>
            <a:custGeom>
              <a:avLst/>
              <a:gdLst>
                <a:gd name="T0" fmla="*/ 0 w 948"/>
                <a:gd name="T1" fmla="*/ 2147483647 h 1425"/>
                <a:gd name="T2" fmla="*/ 2147483647 w 948"/>
                <a:gd name="T3" fmla="*/ 2147483647 h 1425"/>
                <a:gd name="T4" fmla="*/ 2147483647 w 948"/>
                <a:gd name="T5" fmla="*/ 2147483647 h 1425"/>
                <a:gd name="T6" fmla="*/ 2147483647 w 948"/>
                <a:gd name="T7" fmla="*/ 0 h 1425"/>
                <a:gd name="T8" fmla="*/ 2147483647 w 948"/>
                <a:gd name="T9" fmla="*/ 2147483647 h 1425"/>
                <a:gd name="T10" fmla="*/ 2147483647 w 948"/>
                <a:gd name="T11" fmla="*/ 2147483647 h 1425"/>
                <a:gd name="T12" fmla="*/ 0 w 948"/>
                <a:gd name="T13" fmla="*/ 2147483647 h 14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48"/>
                <a:gd name="T22" fmla="*/ 0 h 1425"/>
                <a:gd name="T23" fmla="*/ 948 w 948"/>
                <a:gd name="T24" fmla="*/ 1425 h 14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48" h="1425">
                  <a:moveTo>
                    <a:pt x="0" y="1425"/>
                  </a:moveTo>
                  <a:lnTo>
                    <a:pt x="452" y="615"/>
                  </a:lnTo>
                  <a:lnTo>
                    <a:pt x="509" y="713"/>
                  </a:lnTo>
                  <a:lnTo>
                    <a:pt x="948" y="0"/>
                  </a:lnTo>
                  <a:lnTo>
                    <a:pt x="497" y="810"/>
                  </a:lnTo>
                  <a:lnTo>
                    <a:pt x="439" y="712"/>
                  </a:lnTo>
                  <a:lnTo>
                    <a:pt x="0" y="1425"/>
                  </a:lnTo>
                </a:path>
              </a:pathLst>
            </a:custGeom>
            <a:solidFill>
              <a:srgbClr val="FFFF00"/>
            </a:solidFill>
            <a:ln w="3175" algn="ctr">
              <a:solidFill>
                <a:srgbClr val="9933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ru-RU" dirty="0">
                <a:solidFill>
                  <a:srgbClr val="FFFF00"/>
                </a:solidFill>
              </a:endParaRPr>
            </a:p>
          </p:txBody>
        </p: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4967591" y="3983814"/>
              <a:ext cx="193513" cy="210458"/>
            </a:xfrm>
            <a:prstGeom prst="line">
              <a:avLst/>
            </a:prstGeom>
            <a:ln>
              <a:solidFill>
                <a:srgbClr val="99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flipH="1" flipV="1">
              <a:off x="4996494" y="4222241"/>
              <a:ext cx="275587" cy="112117"/>
            </a:xfrm>
            <a:prstGeom prst="line">
              <a:avLst/>
            </a:prstGeom>
            <a:ln>
              <a:solidFill>
                <a:srgbClr val="99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Прямоугольник 63"/>
            <p:cNvSpPr/>
            <p:nvPr/>
          </p:nvSpPr>
          <p:spPr>
            <a:xfrm>
              <a:off x="1392434" y="672991"/>
              <a:ext cx="790135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392434" y="159274"/>
            <a:ext cx="6295032" cy="693737"/>
          </a:xfrm>
          <a:prstGeom prst="rect">
            <a:avLst/>
          </a:prstGeom>
          <a:solidFill>
            <a:srgbClr val="E7F6FF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91429" tIns="45715" rIns="91429" bIns="45715" anchor="ctr">
            <a:normAutofit fontScale="97500"/>
          </a:bodyPr>
          <a:lstStyle>
            <a:defPPr>
              <a:defRPr lang="ru-RU"/>
            </a:defPPr>
            <a:lvl1pPr marL="0" indent="0" algn="ctr" defTabSz="914400" eaLnBrk="0" latinLnBrk="0" hangingPunct="0">
              <a:lnSpc>
                <a:spcPct val="80000"/>
              </a:lnSpc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1800" b="1" i="0"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dirty="0"/>
              <a:t>Вариант перспективной наземной инфраструктуры</a:t>
            </a:r>
            <a:r>
              <a:rPr lang="en-US" dirty="0"/>
              <a:t>  </a:t>
            </a:r>
            <a:r>
              <a:rPr lang="ru-RU" dirty="0"/>
              <a:t>приема данных </a:t>
            </a:r>
            <a:r>
              <a:rPr lang="ru-RU" dirty="0" smtClean="0"/>
              <a:t>ДЗЗ</a:t>
            </a:r>
            <a:endParaRPr lang="ru-RU" dirty="0"/>
          </a:p>
        </p:txBody>
      </p:sp>
      <p:sp>
        <p:nvSpPr>
          <p:cNvPr id="65" name="Rectangle 6"/>
          <p:cNvSpPr>
            <a:spLocks noChangeArrowheads="1"/>
          </p:cNvSpPr>
          <p:nvPr/>
        </p:nvSpPr>
        <p:spPr bwMode="auto">
          <a:xfrm>
            <a:off x="23250" y="5963897"/>
            <a:ext cx="9882750" cy="630942"/>
          </a:xfrm>
          <a:prstGeom prst="rect">
            <a:avLst/>
          </a:prstGeom>
          <a:solidFill>
            <a:srgbClr val="FFFFCC"/>
          </a:solidFill>
          <a:ln w="63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indent="271463" algn="just">
              <a:lnSpc>
                <a:spcPts val="1400"/>
              </a:lnSpc>
            </a:pPr>
            <a:r>
              <a:rPr lang="ru-RU" sz="1400" b="1" spc="1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Одной из важнейших функций </a:t>
            </a:r>
            <a:r>
              <a:rPr lang="ru-RU" sz="1400" b="1" spc="1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Оператора КС ДЗЗ</a:t>
            </a:r>
            <a:r>
              <a:rPr lang="en-US" sz="1400" b="1" spc="1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ru-RU" sz="1400" b="1" spc="1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является </a:t>
            </a:r>
            <a:r>
              <a:rPr lang="ru-RU" sz="1400" b="1" u="sng" spc="1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оптимальное управление информационными ресурсами</a:t>
            </a:r>
            <a:r>
              <a:rPr lang="ru-RU" sz="1400" b="1" spc="1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КС </a:t>
            </a:r>
            <a:r>
              <a:rPr lang="ru-RU" sz="1400" b="1" spc="1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ДЗЗ при координации </a:t>
            </a:r>
            <a:r>
              <a:rPr lang="ru-RU" sz="1400" b="1" spc="1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работы наземных центров по приему данных ДЗЗ со спутников и доведение этих данных до потребителей</a:t>
            </a:r>
            <a:r>
              <a:rPr lang="ru-RU" sz="1400" b="1" spc="1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.</a:t>
            </a:r>
            <a:endParaRPr lang="ru-RU" sz="1400" b="1" spc="1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609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460612" y="170667"/>
            <a:ext cx="6462717" cy="576512"/>
          </a:xfrm>
          <a:prstGeom prst="rect">
            <a:avLst/>
          </a:prstGeom>
          <a:solidFill>
            <a:srgbClr val="E7F6FF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91429" tIns="45715" rIns="91429" bIns="45715" anchor="ctr">
            <a:noAutofit/>
          </a:bodyPr>
          <a:lstStyle>
            <a:defPPr>
              <a:defRPr lang="ru-RU"/>
            </a:defPPr>
            <a:lvl1pPr marL="0" indent="0" algn="ctr" defTabSz="914400" eaLnBrk="0" latinLnBrk="0" hangingPunct="0">
              <a:lnSpc>
                <a:spcPct val="80000"/>
              </a:lnSpc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1800" b="1" i="0"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dirty="0" smtClean="0"/>
              <a:t>Крупнейшие поставщики данных ДЗЗ в России</a:t>
            </a:r>
            <a:endParaRPr lang="ru-RU" sz="2000" dirty="0"/>
          </a:p>
        </p:txBody>
      </p:sp>
      <p:sp>
        <p:nvSpPr>
          <p:cNvPr id="13" name="Номер слайда 1"/>
          <p:cNvSpPr txBox="1">
            <a:spLocks/>
          </p:cNvSpPr>
          <p:nvPr/>
        </p:nvSpPr>
        <p:spPr bwMode="auto">
          <a:xfrm>
            <a:off x="9488736" y="6492877"/>
            <a:ext cx="504825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fld id="{8C238CAA-F743-4B05-83CF-F2E291140D94}" type="slidenum">
              <a:rPr lang="ru-RU"/>
              <a:pPr/>
              <a:t>7</a:t>
            </a:fld>
            <a:endParaRPr lang="ru-RU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691142902"/>
              </p:ext>
            </p:extLst>
          </p:nvPr>
        </p:nvGraphicFramePr>
        <p:xfrm>
          <a:off x="166653" y="1000108"/>
          <a:ext cx="9429817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09530" y="1285860"/>
            <a:ext cx="400110" cy="414340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1400" b="1" dirty="0" smtClean="0"/>
              <a:t>           Годовой объем поставок, тыс. дол.</a:t>
            </a:r>
            <a:endParaRPr lang="ru-RU" sz="1400" b="1" dirty="0"/>
          </a:p>
        </p:txBody>
      </p:sp>
      <p:sp>
        <p:nvSpPr>
          <p:cNvPr id="12" name="TextBox 5"/>
          <p:cNvSpPr txBox="1"/>
          <p:nvPr/>
        </p:nvSpPr>
        <p:spPr>
          <a:xfrm>
            <a:off x="116464" y="5697252"/>
            <a:ext cx="9517057" cy="934033"/>
          </a:xfrm>
          <a:prstGeom prst="rect">
            <a:avLst/>
          </a:prstGeom>
          <a:solidFill>
            <a:srgbClr val="FFFFCC"/>
          </a:solidFill>
          <a:ln w="6350">
            <a:solidFill>
              <a:srgbClr val="C00000"/>
            </a:solidFill>
          </a:ln>
        </p:spPr>
        <p:txBody>
          <a:bodyPr wrap="square" lIns="36000" tIns="36000" rIns="36000" bIns="0">
            <a:spAutoFit/>
          </a:bodyPr>
          <a:lstStyle>
            <a:defPPr>
              <a:defRPr lang="ru-RU"/>
            </a:defPPr>
            <a:lvl1pPr indent="271463" algn="just">
              <a:lnSpc>
                <a:spcPts val="1400"/>
              </a:lnSpc>
              <a:defRPr sz="1400" b="1" spc="100">
                <a:solidFill>
                  <a:schemeClr val="bg2">
                    <a:lumMod val="25000"/>
                  </a:schemeClr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dirty="0"/>
              <a:t>Объем поставок данных ДЗЗ сверхвысокого и среднего разрешения  ОАО «Российские космические системы» превышает объем поставок всех аналогичных зарубежных данных ДЗЗ в Россию  (эквивалентный пересчет по мировым ценам).</a:t>
            </a:r>
            <a:endParaRPr lang="en-US" dirty="0"/>
          </a:p>
          <a:p>
            <a:r>
              <a:rPr lang="ru-RU" dirty="0"/>
              <a:t>За период с 2006 по 2011 гг. осуществлялись поставки результатов космической съемки земной поверхности и тематической обработки в 15 стран мира. </a:t>
            </a:r>
          </a:p>
        </p:txBody>
      </p:sp>
    </p:spTree>
    <p:extLst>
      <p:ext uri="{BB962C8B-B14F-4D97-AF65-F5344CB8AC3E}">
        <p14:creationId xmlns:p14="http://schemas.microsoft.com/office/powerpoint/2010/main" val="217023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auto">
          <a:xfrm>
            <a:off x="284628" y="1052736"/>
            <a:ext cx="1363958" cy="910954"/>
          </a:xfrm>
          <a:prstGeom prst="rect">
            <a:avLst/>
          </a:prstGeom>
          <a:gradFill flip="none" rotWithShape="1">
            <a:gsLst>
              <a:gs pos="0">
                <a:srgbClr val="5FFFFF">
                  <a:tint val="66000"/>
                  <a:satMod val="160000"/>
                </a:srgbClr>
              </a:gs>
              <a:gs pos="50000">
                <a:srgbClr val="5FFFFF">
                  <a:tint val="44500"/>
                  <a:satMod val="160000"/>
                </a:srgbClr>
              </a:gs>
              <a:gs pos="100000">
                <a:srgbClr val="5FFF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FF"/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500" b="1" dirty="0" smtClean="0"/>
              <a:t>Уровень О</a:t>
            </a:r>
            <a:endParaRPr lang="ru-RU" sz="1500" i="1" dirty="0">
              <a:solidFill>
                <a:schemeClr val="tx1"/>
              </a:solidFill>
            </a:endParaRPr>
          </a:p>
        </p:txBody>
      </p:sp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1795807" y="2045628"/>
            <a:ext cx="4329124" cy="978394"/>
          </a:xfrm>
          <a:prstGeom prst="rect">
            <a:avLst/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FF"/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ru-RU"/>
            </a:defPPr>
            <a:lvl1pPr algn="just">
              <a:defRPr sz="1500" b="1"/>
            </a:lvl1pPr>
          </a:lstStyle>
          <a:p>
            <a:pPr algn="l"/>
            <a:r>
              <a:rPr lang="ru-RU" sz="1400" dirty="0" smtClean="0"/>
              <a:t>   Изображения после выполнения операций </a:t>
            </a:r>
            <a:br>
              <a:rPr lang="ru-RU" sz="1400" dirty="0" smtClean="0"/>
            </a:br>
            <a:r>
              <a:rPr lang="ru-RU" sz="1400" dirty="0" smtClean="0"/>
              <a:t>сшивки (межматричной и межзонной) </a:t>
            </a:r>
          </a:p>
          <a:p>
            <a:pPr algn="l"/>
            <a:r>
              <a:rPr lang="ru-RU" sz="1400" dirty="0" smtClean="0"/>
              <a:t>с точностью до о.5 пикселя, </a:t>
            </a:r>
          </a:p>
          <a:p>
            <a:pPr algn="l"/>
            <a:r>
              <a:rPr lang="ru-RU" sz="1400" dirty="0" smtClean="0"/>
              <a:t>радиометрической коррекции и цветосинтеза</a:t>
            </a:r>
            <a:endParaRPr lang="ru-RU" sz="1400" dirty="0"/>
          </a:p>
        </p:txBody>
      </p:sp>
      <p:sp>
        <p:nvSpPr>
          <p:cNvPr id="6" name="TextBox 24"/>
          <p:cNvSpPr txBox="1">
            <a:spLocks noChangeArrowheads="1"/>
          </p:cNvSpPr>
          <p:nvPr/>
        </p:nvSpPr>
        <p:spPr bwMode="auto">
          <a:xfrm>
            <a:off x="284629" y="3069716"/>
            <a:ext cx="1320912" cy="95121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FF"/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ru-RU"/>
            </a:defPPr>
            <a:lvl1pPr algn="ctr">
              <a:defRPr sz="1500" b="1"/>
            </a:lvl1pPr>
          </a:lstStyle>
          <a:p>
            <a:r>
              <a:rPr lang="ru-RU" dirty="0"/>
              <a:t>Уровень 2А</a:t>
            </a:r>
          </a:p>
        </p:txBody>
      </p:sp>
      <p:sp>
        <p:nvSpPr>
          <p:cNvPr id="7" name="TextBox 28"/>
          <p:cNvSpPr txBox="1">
            <a:spLocks noChangeArrowheads="1"/>
          </p:cNvSpPr>
          <p:nvPr/>
        </p:nvSpPr>
        <p:spPr bwMode="auto">
          <a:xfrm>
            <a:off x="301892" y="4098337"/>
            <a:ext cx="1288972" cy="951216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FF"/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ru-RU"/>
            </a:defPPr>
            <a:lvl1pPr algn="ctr">
              <a:defRPr sz="1500" b="1"/>
            </a:lvl1pPr>
          </a:lstStyle>
          <a:p>
            <a:r>
              <a:rPr lang="ru-RU" dirty="0"/>
              <a:t>Уровень </a:t>
            </a:r>
            <a:r>
              <a:rPr lang="ru-RU" dirty="0" smtClean="0"/>
              <a:t>2В</a:t>
            </a:r>
            <a:endParaRPr lang="ru-RU" dirty="0"/>
          </a:p>
        </p:txBody>
      </p:sp>
      <p:sp>
        <p:nvSpPr>
          <p:cNvPr id="8" name="Прямоугольник 19"/>
          <p:cNvSpPr>
            <a:spLocks noChangeArrowheads="1"/>
          </p:cNvSpPr>
          <p:nvPr/>
        </p:nvSpPr>
        <p:spPr bwMode="auto">
          <a:xfrm>
            <a:off x="1784648" y="1067839"/>
            <a:ext cx="4329124" cy="910954"/>
          </a:xfrm>
          <a:prstGeom prst="rect">
            <a:avLst/>
          </a:prstGeom>
          <a:gradFill flip="none" rotWithShape="1">
            <a:gsLst>
              <a:gs pos="0">
                <a:srgbClr val="5FFFFF">
                  <a:tint val="66000"/>
                  <a:satMod val="160000"/>
                </a:srgbClr>
              </a:gs>
              <a:gs pos="50000">
                <a:srgbClr val="5FFFFF">
                  <a:tint val="44500"/>
                  <a:satMod val="160000"/>
                </a:srgbClr>
              </a:gs>
              <a:gs pos="100000">
                <a:srgbClr val="5FFF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FF"/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just">
              <a:defRPr/>
            </a:pPr>
            <a:r>
              <a:rPr lang="ru-RU" sz="1500" b="1" dirty="0" smtClean="0"/>
              <a:t>   </a:t>
            </a:r>
            <a:r>
              <a:rPr lang="ru-RU" sz="1400" b="1" dirty="0" smtClean="0"/>
              <a:t>Восстановленные и первично обработанные </a:t>
            </a:r>
          </a:p>
          <a:p>
            <a:pPr algn="just">
              <a:defRPr/>
            </a:pPr>
            <a:r>
              <a:rPr lang="ru-RU" sz="1400" b="1" dirty="0" smtClean="0"/>
              <a:t>изображения </a:t>
            </a:r>
            <a:endParaRPr lang="ru-RU" sz="1400" i="1" dirty="0">
              <a:solidFill>
                <a:schemeClr val="tx1"/>
              </a:solidFill>
            </a:endParaRPr>
          </a:p>
        </p:txBody>
      </p:sp>
      <p:sp>
        <p:nvSpPr>
          <p:cNvPr id="9" name="TextBox 23"/>
          <p:cNvSpPr txBox="1">
            <a:spLocks noChangeArrowheads="1"/>
          </p:cNvSpPr>
          <p:nvPr/>
        </p:nvSpPr>
        <p:spPr bwMode="auto">
          <a:xfrm>
            <a:off x="265406" y="2041096"/>
            <a:ext cx="1338692" cy="951217"/>
          </a:xfrm>
          <a:prstGeom prst="rect">
            <a:avLst/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FF"/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ru-RU"/>
            </a:defPPr>
            <a:lvl1pPr algn="ctr">
              <a:defRPr sz="1500" b="1"/>
            </a:lvl1pPr>
          </a:lstStyle>
          <a:p>
            <a:r>
              <a:rPr lang="ru-RU" dirty="0"/>
              <a:t>Уровень 1</a:t>
            </a:r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1795807" y="3090858"/>
            <a:ext cx="4329124" cy="951217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FF"/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ru-RU"/>
            </a:defPPr>
            <a:lvl1pPr algn="ctr">
              <a:defRPr sz="1500" b="1"/>
            </a:lvl1pPr>
          </a:lstStyle>
          <a:p>
            <a:pPr algn="l"/>
            <a:r>
              <a:rPr lang="ru-RU" sz="1400" dirty="0" smtClean="0"/>
              <a:t>   Изображения,  трансформированные </a:t>
            </a:r>
          </a:p>
          <a:p>
            <a:pPr algn="l"/>
            <a:r>
              <a:rPr lang="ru-RU" sz="1400" dirty="0" smtClean="0"/>
              <a:t>в заданную картографическую проекцию с</a:t>
            </a:r>
          </a:p>
          <a:p>
            <a:pPr algn="l"/>
            <a:r>
              <a:rPr lang="ru-RU" sz="1400" dirty="0" smtClean="0"/>
              <a:t>использованием только орбитальных данных </a:t>
            </a:r>
            <a:r>
              <a:rPr lang="en-US" sz="1400" dirty="0" smtClean="0"/>
              <a:t> </a:t>
            </a:r>
            <a:endParaRPr lang="ru-RU" sz="1400" dirty="0"/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1784296" y="4108907"/>
            <a:ext cx="4340635" cy="951216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00FF"/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ru-RU"/>
            </a:defPPr>
            <a:lvl1pPr algn="ctr">
              <a:defRPr sz="1500" b="1"/>
            </a:lvl1pPr>
          </a:lstStyle>
          <a:p>
            <a:pPr algn="l"/>
            <a:r>
              <a:rPr lang="ru-RU" sz="1400" dirty="0" smtClean="0"/>
              <a:t>   Изображения</a:t>
            </a:r>
            <a:r>
              <a:rPr lang="ru-RU" sz="1400" dirty="0"/>
              <a:t>,  </a:t>
            </a:r>
            <a:r>
              <a:rPr lang="ru-RU" sz="1400" dirty="0" smtClean="0"/>
              <a:t>ортотрансформированные </a:t>
            </a:r>
            <a:endParaRPr lang="ru-RU" sz="1400" dirty="0"/>
          </a:p>
          <a:p>
            <a:pPr algn="l"/>
            <a:r>
              <a:rPr lang="ru-RU" sz="1400" dirty="0" smtClean="0"/>
              <a:t>с привлечением топогеодезических данных </a:t>
            </a:r>
          </a:p>
          <a:p>
            <a:pPr algn="l"/>
            <a:r>
              <a:rPr lang="ru-RU" sz="1400" dirty="0" smtClean="0"/>
              <a:t>(опорных точек и данных о рельефе местности)</a:t>
            </a:r>
            <a:endParaRPr lang="ru-RU" sz="1400" dirty="0"/>
          </a:p>
        </p:txBody>
      </p:sp>
      <p:sp>
        <p:nvSpPr>
          <p:cNvPr id="13" name="TextBox 28"/>
          <p:cNvSpPr txBox="1">
            <a:spLocks noChangeArrowheads="1"/>
          </p:cNvSpPr>
          <p:nvPr/>
        </p:nvSpPr>
        <p:spPr bwMode="auto">
          <a:xfrm>
            <a:off x="319852" y="5126958"/>
            <a:ext cx="1272358" cy="95121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rgbClr val="0000FF"/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ru-RU"/>
            </a:defPPr>
            <a:lvl1pPr algn="ctr">
              <a:defRPr sz="1500" b="1"/>
            </a:lvl1pPr>
          </a:lstStyle>
          <a:p>
            <a:r>
              <a:rPr lang="ru-RU" dirty="0"/>
              <a:t>Уровень </a:t>
            </a:r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4" name="TextBox 28"/>
          <p:cNvSpPr txBox="1">
            <a:spLocks noChangeArrowheads="1"/>
          </p:cNvSpPr>
          <p:nvPr/>
        </p:nvSpPr>
        <p:spPr bwMode="auto">
          <a:xfrm>
            <a:off x="1795807" y="5126960"/>
            <a:ext cx="4329124" cy="92994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rgbClr val="0000FF"/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ru-RU"/>
            </a:defPPr>
            <a:lvl1pPr algn="ctr">
              <a:defRPr sz="1500" b="1"/>
            </a:lvl1pPr>
          </a:lstStyle>
          <a:p>
            <a:pPr algn="l"/>
            <a:r>
              <a:rPr lang="ru-RU" sz="1400" dirty="0" smtClean="0"/>
              <a:t>   Мозаики изображений, созданные  на </a:t>
            </a:r>
            <a:endParaRPr lang="ru-RU" sz="1400" dirty="0"/>
          </a:p>
          <a:p>
            <a:pPr algn="l"/>
            <a:r>
              <a:rPr lang="ru-RU" sz="1400" dirty="0" smtClean="0"/>
              <a:t>заданный район из совокупности (блока) </a:t>
            </a:r>
            <a:br>
              <a:rPr lang="ru-RU" sz="1400" dirty="0" smtClean="0"/>
            </a:br>
            <a:r>
              <a:rPr lang="ru-RU" sz="1400" dirty="0" smtClean="0"/>
              <a:t>изображений  целых маршрутов </a:t>
            </a:r>
            <a:br>
              <a:rPr lang="ru-RU" sz="1400" dirty="0" smtClean="0"/>
            </a:br>
            <a:r>
              <a:rPr lang="ru-RU" sz="1400" dirty="0" smtClean="0"/>
              <a:t>однородных данных или их частей</a:t>
            </a:r>
            <a:endParaRPr lang="ru-RU" sz="1400" dirty="0"/>
          </a:p>
        </p:txBody>
      </p:sp>
      <p:sp>
        <p:nvSpPr>
          <p:cNvPr id="20" name="Номер слайда 7"/>
          <p:cNvSpPr>
            <a:spLocks noGrp="1"/>
          </p:cNvSpPr>
          <p:nvPr>
            <p:ph type="sldNum" sz="quarter" idx="4294967295"/>
          </p:nvPr>
        </p:nvSpPr>
        <p:spPr>
          <a:xfrm>
            <a:off x="9395223" y="6563945"/>
            <a:ext cx="510778" cy="43497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8ACBDD76-E662-4E2D-A0BB-BB2939371ED8}" type="slidenum">
              <a:rPr lang="ru-RU" sz="1400"/>
              <a:pPr/>
              <a:t>8</a:t>
            </a:fld>
            <a:endParaRPr lang="ru-RU" sz="1400" dirty="0"/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2000673" y="120706"/>
            <a:ext cx="5634241" cy="643998"/>
          </a:xfrm>
          <a:prstGeom prst="rect">
            <a:avLst/>
          </a:prstGeom>
          <a:solidFill>
            <a:srgbClr val="E7F6FF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  <a:extLst/>
        </p:spPr>
        <p:txBody>
          <a:bodyPr lIns="91429" tIns="45715" rIns="91429" bIns="45715" anchor="ctr">
            <a:normAutofit/>
          </a:bodyPr>
          <a:lstStyle>
            <a:defPPr>
              <a:defRPr lang="ru-RU"/>
            </a:defPPr>
            <a:lvl1pPr marL="0" indent="0" algn="ctr" defTabSz="914400" eaLnBrk="0" latinLnBrk="0" hangingPunct="0">
              <a:lnSpc>
                <a:spcPct val="80000"/>
              </a:lnSpc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1800" b="1" i="0"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000" dirty="0"/>
              <a:t>Стандарты поставки данных  ДЗЗ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0163" y="6166658"/>
            <a:ext cx="9687285" cy="395424"/>
          </a:xfrm>
          <a:prstGeom prst="rect">
            <a:avLst/>
          </a:prstGeom>
          <a:solidFill>
            <a:srgbClr val="FFFFCC"/>
          </a:solidFill>
          <a:ln w="6350">
            <a:solidFill>
              <a:srgbClr val="C00000"/>
            </a:solidFill>
          </a:ln>
        </p:spPr>
        <p:txBody>
          <a:bodyPr wrap="square" lIns="36000" tIns="36000" rIns="36000" bIns="0">
            <a:spAutoFit/>
          </a:bodyPr>
          <a:lstStyle>
            <a:defPPr>
              <a:defRPr lang="ru-RU"/>
            </a:defPPr>
            <a:lvl1pPr indent="271463" algn="just">
              <a:lnSpc>
                <a:spcPts val="1400"/>
              </a:lnSpc>
              <a:defRPr sz="1400" b="1" spc="100">
                <a:solidFill>
                  <a:schemeClr val="bg2">
                    <a:lumMod val="25000"/>
                  </a:schemeClr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dirty="0"/>
              <a:t>Оператор КС ДЗЗ обеспечивает поставки данных ДЗЗ российским и зарубежным потребителям </a:t>
            </a:r>
            <a:r>
              <a:rPr lang="ru-RU" dirty="0" smtClean="0"/>
              <a:t>в </a:t>
            </a:r>
            <a:r>
              <a:rPr lang="ru-RU" dirty="0"/>
              <a:t>принятых международных уровнях и стандартах обработки.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7850939" y="4159164"/>
            <a:ext cx="1956510" cy="1935591"/>
            <a:chOff x="4429124" y="714356"/>
            <a:chExt cx="2999550" cy="3000396"/>
          </a:xfrm>
        </p:grpSpPr>
        <p:pic>
          <p:nvPicPr>
            <p:cNvPr id="25" name="Рисунок 24" descr="карта.jpg"/>
            <p:cNvPicPr>
              <a:picLocks noChangeAspect="1"/>
            </p:cNvPicPr>
            <p:nvPr/>
          </p:nvPicPr>
          <p:blipFill>
            <a:blip r:embed="rId2" cstate="print"/>
            <a:srcRect b="28700"/>
            <a:stretch>
              <a:fillRect/>
            </a:stretch>
          </p:blipFill>
          <p:spPr>
            <a:xfrm>
              <a:off x="5214942" y="714356"/>
              <a:ext cx="2213732" cy="300039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6" name="Содержимое 3" descr="снимок.jpg"/>
            <p:cNvPicPr>
              <a:picLocks noChangeAspect="1"/>
            </p:cNvPicPr>
            <p:nvPr/>
          </p:nvPicPr>
          <p:blipFill>
            <a:blip r:embed="rId3" cstate="print"/>
            <a:srcRect r="21929" b="28700"/>
            <a:stretch>
              <a:fillRect/>
            </a:stretch>
          </p:blipFill>
          <p:spPr>
            <a:xfrm>
              <a:off x="4429124" y="714356"/>
              <a:ext cx="1714512" cy="3000396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2408" y="2534826"/>
            <a:ext cx="1957061" cy="1957061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9145" y="1076940"/>
            <a:ext cx="1974653" cy="1937376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798486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2216697" y="913745"/>
            <a:ext cx="7393556" cy="5683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100" b="1" dirty="0">
                <a:solidFill>
                  <a:srgbClr val="00000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планирование  и проведение космической съемки</a:t>
            </a:r>
            <a:r>
              <a:rPr lang="ru-RU" sz="1400" b="1" dirty="0">
                <a:solidFill>
                  <a:srgbClr val="7030A0"/>
                </a:solidFill>
              </a:rPr>
              <a:t>   с российских космических аппаратов ДЗЗ с  разрешением до 1 метра;</a:t>
            </a:r>
            <a:r>
              <a:rPr lang="ru-RU" sz="1400" b="1" i="1" dirty="0">
                <a:solidFill>
                  <a:srgbClr val="7030A0"/>
                </a:solidFill>
              </a:rPr>
              <a:t> </a:t>
            </a:r>
          </a:p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400" dirty="0">
                <a:solidFill>
                  <a:srgbClr val="7030A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прием, обработка и архивация  данных</a:t>
            </a:r>
            <a:r>
              <a:rPr lang="ru-RU" sz="1400" b="1" dirty="0">
                <a:solidFill>
                  <a:srgbClr val="7030A0"/>
                </a:solidFill>
              </a:rPr>
              <a:t> с российских и зарубежных (</a:t>
            </a:r>
            <a:r>
              <a:rPr lang="en-US" sz="1400" b="1" dirty="0">
                <a:solidFill>
                  <a:srgbClr val="7030A0"/>
                </a:solidFill>
              </a:rPr>
              <a:t>Terra</a:t>
            </a:r>
            <a:r>
              <a:rPr lang="ru-RU" sz="1400" b="1" dirty="0">
                <a:solidFill>
                  <a:srgbClr val="7030A0"/>
                </a:solidFill>
              </a:rPr>
              <a:t>, </a:t>
            </a:r>
            <a:r>
              <a:rPr lang="en-US" sz="1400" b="1" dirty="0">
                <a:solidFill>
                  <a:srgbClr val="7030A0"/>
                </a:solidFill>
              </a:rPr>
              <a:t>Aqua</a:t>
            </a:r>
            <a:r>
              <a:rPr lang="ru-RU" sz="1400" b="1" dirty="0">
                <a:solidFill>
                  <a:srgbClr val="7030A0"/>
                </a:solidFill>
              </a:rPr>
              <a:t>, </a:t>
            </a:r>
            <a:r>
              <a:rPr lang="en-US" sz="1400" b="1" dirty="0">
                <a:solidFill>
                  <a:srgbClr val="7030A0"/>
                </a:solidFill>
              </a:rPr>
              <a:t>NOAA</a:t>
            </a:r>
            <a:r>
              <a:rPr lang="ru-RU" sz="1400" b="1" dirty="0">
                <a:solidFill>
                  <a:srgbClr val="7030A0"/>
                </a:solidFill>
              </a:rPr>
              <a:t>) КА ДЗЗ</a:t>
            </a:r>
            <a:r>
              <a:rPr lang="ru-RU" sz="1400" b="1" dirty="0" smtClean="0">
                <a:solidFill>
                  <a:srgbClr val="7030A0"/>
                </a:solidFill>
              </a:rPr>
              <a:t>;</a:t>
            </a:r>
            <a:endParaRPr lang="ru-RU" sz="1400" b="1" dirty="0">
              <a:solidFill>
                <a:srgbClr val="7030A0"/>
              </a:solidFill>
            </a:endParaRPr>
          </a:p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400" b="1" dirty="0">
                <a:solidFill>
                  <a:srgbClr val="7030A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предоставление   оперативных и архивных данных ДЗЗ различного пространственного  разрешения</a:t>
            </a:r>
            <a:r>
              <a:rPr lang="ru-RU" sz="1400" b="1" dirty="0">
                <a:solidFill>
                  <a:srgbClr val="7030A0"/>
                </a:solidFill>
              </a:rPr>
              <a:t>   с  российских   (Ресурс-01,   Океан-О,      Комета, Метеор-3М  №1, Монитор-Э, Ресурс-ДК) и  зарубежных  (</a:t>
            </a:r>
            <a:r>
              <a:rPr lang="en-US" sz="1400" b="1" dirty="0">
                <a:solidFill>
                  <a:srgbClr val="7030A0"/>
                </a:solidFill>
              </a:rPr>
              <a:t>Terra</a:t>
            </a:r>
            <a:r>
              <a:rPr lang="ru-RU" sz="1400" b="1" dirty="0">
                <a:solidFill>
                  <a:srgbClr val="7030A0"/>
                </a:solidFill>
              </a:rPr>
              <a:t> - радиометр  </a:t>
            </a:r>
            <a:r>
              <a:rPr lang="en-US" sz="1400" b="1" dirty="0">
                <a:solidFill>
                  <a:srgbClr val="7030A0"/>
                </a:solidFill>
              </a:rPr>
              <a:t>MODIS</a:t>
            </a:r>
            <a:r>
              <a:rPr lang="ru-RU" sz="1400" b="1" dirty="0">
                <a:solidFill>
                  <a:srgbClr val="7030A0"/>
                </a:solidFill>
              </a:rPr>
              <a:t>, </a:t>
            </a:r>
            <a:r>
              <a:rPr lang="en-US" sz="1400" b="1" dirty="0">
                <a:solidFill>
                  <a:srgbClr val="7030A0"/>
                </a:solidFill>
              </a:rPr>
              <a:t>Aqua</a:t>
            </a:r>
            <a:r>
              <a:rPr lang="ru-RU" sz="1400" b="1" dirty="0">
                <a:solidFill>
                  <a:srgbClr val="7030A0"/>
                </a:solidFill>
              </a:rPr>
              <a:t> - радиометр  </a:t>
            </a:r>
            <a:r>
              <a:rPr lang="en-US" sz="1400" b="1" dirty="0">
                <a:solidFill>
                  <a:srgbClr val="7030A0"/>
                </a:solidFill>
              </a:rPr>
              <a:t>MODIS</a:t>
            </a:r>
            <a:r>
              <a:rPr lang="ru-RU" sz="1400" b="1" dirty="0">
                <a:solidFill>
                  <a:srgbClr val="7030A0"/>
                </a:solidFill>
              </a:rPr>
              <a:t>, </a:t>
            </a:r>
            <a:r>
              <a:rPr lang="en-US" sz="1400" b="1" dirty="0">
                <a:solidFill>
                  <a:srgbClr val="7030A0"/>
                </a:solidFill>
              </a:rPr>
              <a:t>NOAA</a:t>
            </a:r>
            <a:r>
              <a:rPr lang="ru-RU" sz="1400" b="1" dirty="0">
                <a:solidFill>
                  <a:srgbClr val="7030A0"/>
                </a:solidFill>
              </a:rPr>
              <a:t> - радиометр   </a:t>
            </a:r>
            <a:r>
              <a:rPr lang="en-US" sz="1400" b="1" dirty="0">
                <a:solidFill>
                  <a:srgbClr val="7030A0"/>
                </a:solidFill>
              </a:rPr>
              <a:t>AVHRR</a:t>
            </a:r>
            <a:r>
              <a:rPr lang="ru-RU" sz="1400" b="1" dirty="0">
                <a:solidFill>
                  <a:srgbClr val="7030A0"/>
                </a:solidFill>
              </a:rPr>
              <a:t>) спутников</a:t>
            </a:r>
            <a:r>
              <a:rPr lang="ru-RU" sz="1400" b="1" dirty="0" smtClean="0">
                <a:solidFill>
                  <a:srgbClr val="7030A0"/>
                </a:solidFill>
              </a:rPr>
              <a:t>;</a:t>
            </a:r>
            <a:endParaRPr lang="ru-RU" sz="1400" b="1" dirty="0">
              <a:solidFill>
                <a:srgbClr val="7030A0"/>
              </a:solidFill>
            </a:endParaRPr>
          </a:p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400" b="1" dirty="0">
                <a:solidFill>
                  <a:srgbClr val="7030A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стандартная обработка    спутниковых     изображений</a:t>
            </a:r>
            <a:r>
              <a:rPr lang="ru-RU" sz="1400" b="1" dirty="0">
                <a:solidFill>
                  <a:srgbClr val="7030A0"/>
                </a:solidFill>
              </a:rPr>
              <a:t>,    включая      радиометрическую     коррекцию     и      географическую     привязку,    трансформирование изображений в требуемую   картографическую   проекцию</a:t>
            </a:r>
            <a:r>
              <a:rPr lang="ru-RU" sz="1400" b="1" dirty="0" smtClean="0">
                <a:solidFill>
                  <a:srgbClr val="7030A0"/>
                </a:solidFill>
              </a:rPr>
              <a:t>;</a:t>
            </a:r>
            <a:endParaRPr lang="ru-RU" sz="1400" b="1" dirty="0">
              <a:solidFill>
                <a:srgbClr val="7030A0"/>
              </a:solidFill>
            </a:endParaRPr>
          </a:p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400" b="1" dirty="0">
                <a:solidFill>
                  <a:srgbClr val="7030A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ортоисправление  изображений, создание фотопланов и фотокарт</a:t>
            </a:r>
            <a:r>
              <a:rPr lang="ru-RU" sz="1400" b="1" dirty="0">
                <a:solidFill>
                  <a:srgbClr val="7030A0"/>
                </a:solidFill>
              </a:rPr>
              <a:t>; </a:t>
            </a:r>
          </a:p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400" b="1" dirty="0">
                <a:solidFill>
                  <a:srgbClr val="7030A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создание цифровых моделей рельефа</a:t>
            </a:r>
            <a:r>
              <a:rPr lang="ru-RU" sz="1400" b="1" dirty="0" smtClean="0">
                <a:solidFill>
                  <a:srgbClr val="7030A0"/>
                </a:solidFill>
              </a:rPr>
              <a:t>;</a:t>
            </a:r>
            <a:endParaRPr lang="ru-RU" sz="1400" b="1" dirty="0">
              <a:solidFill>
                <a:srgbClr val="7030A0"/>
              </a:solidFill>
            </a:endParaRPr>
          </a:p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400" b="1" dirty="0">
                <a:solidFill>
                  <a:srgbClr val="7030A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создание цифровых векторных карт на основе данных ДЗЗ</a:t>
            </a:r>
            <a:r>
              <a:rPr lang="ru-RU" sz="1400" b="1" dirty="0" smtClean="0">
                <a:solidFill>
                  <a:srgbClr val="7030A0"/>
                </a:solidFill>
              </a:rPr>
              <a:t>;</a:t>
            </a:r>
            <a:endParaRPr lang="ru-RU" sz="1400" b="1" dirty="0">
              <a:solidFill>
                <a:srgbClr val="7030A0"/>
              </a:solidFill>
            </a:endParaRPr>
          </a:p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400" b="1" dirty="0">
                <a:solidFill>
                  <a:srgbClr val="7030A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выполнение тематической обработки изображений</a:t>
            </a:r>
            <a:r>
              <a:rPr lang="ru-RU" sz="1400" b="1" dirty="0">
                <a:solidFill>
                  <a:srgbClr val="7030A0"/>
                </a:solidFill>
              </a:rPr>
              <a:t> различного разрешения и создание тематических карт</a:t>
            </a:r>
            <a:r>
              <a:rPr lang="ru-RU" sz="1400" b="1" dirty="0" smtClean="0">
                <a:solidFill>
                  <a:srgbClr val="7030A0"/>
                </a:solidFill>
              </a:rPr>
              <a:t>;</a:t>
            </a:r>
            <a:endParaRPr lang="ru-RU" sz="1400" b="1" dirty="0">
              <a:solidFill>
                <a:srgbClr val="7030A0"/>
              </a:solidFill>
            </a:endParaRPr>
          </a:p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400" b="1" dirty="0">
                <a:solidFill>
                  <a:srgbClr val="7030A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создание  геоинформационных  систем  (ГИС)</a:t>
            </a:r>
            <a:r>
              <a:rPr lang="ru-RU" sz="1400" b="1" dirty="0">
                <a:solidFill>
                  <a:srgbClr val="7030A0"/>
                </a:solidFill>
              </a:rPr>
              <a:t> и интеграция геопространственных данных в ГИС-системы;</a:t>
            </a:r>
          </a:p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400" b="1" dirty="0">
                <a:solidFill>
                  <a:srgbClr val="7030A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разработка и реализация технологий тематической  обработки</a:t>
            </a:r>
            <a:r>
              <a:rPr lang="ru-RU" sz="1400" b="1" dirty="0">
                <a:solidFill>
                  <a:srgbClr val="7030A0"/>
                </a:solidFill>
              </a:rPr>
              <a:t> космической информации, позволяющих   осуществлять   мониторинг    землепользования,    лесных массивов,  водных  поверхностей, нефтяных загрязнений, лесных пожаров, </a:t>
            </a:r>
            <a:r>
              <a:rPr lang="ru-RU" sz="1400" b="1" dirty="0" smtClean="0">
                <a:solidFill>
                  <a:srgbClr val="7030A0"/>
                </a:solidFill>
              </a:rPr>
              <a:t>затоплений и </a:t>
            </a:r>
            <a:r>
              <a:rPr lang="ru-RU" sz="1400" b="1" dirty="0">
                <a:solidFill>
                  <a:srgbClr val="7030A0"/>
                </a:solidFill>
              </a:rPr>
              <a:t>др.;</a:t>
            </a:r>
          </a:p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400" b="1" dirty="0">
                <a:solidFill>
                  <a:srgbClr val="7030A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выполнение тематических проектов с привлечением организаций-экспертов</a:t>
            </a:r>
            <a:r>
              <a:rPr lang="ru-RU" sz="1400" b="1" dirty="0">
                <a:solidFill>
                  <a:srgbClr val="7030A0"/>
                </a:solidFill>
              </a:rPr>
              <a:t>, специализирующихся в прикладных областях (геология, гидрография, изучение почвенного покрова и т.п.);</a:t>
            </a:r>
          </a:p>
          <a:p>
            <a:pPr algn="just">
              <a:lnSpc>
                <a:spcPts val="1400"/>
              </a:lnSpc>
              <a:spcBef>
                <a:spcPts val="400"/>
              </a:spcBef>
              <a:buFont typeface="Times New Roman" pitchFamily="18" charset="0"/>
              <a:buChar char="•"/>
            </a:pPr>
            <a:r>
              <a:rPr lang="ru-RU" sz="1400" b="1" dirty="0">
                <a:solidFill>
                  <a:srgbClr val="7030A0"/>
                </a:solidFill>
              </a:rPr>
              <a:t>  </a:t>
            </a:r>
            <a:r>
              <a:rPr lang="ru-RU" sz="1400" b="1" u="sng" dirty="0">
                <a:solidFill>
                  <a:srgbClr val="7030A0"/>
                </a:solidFill>
              </a:rPr>
              <a:t>проведение обучения и методических  консультаций</a:t>
            </a:r>
            <a:r>
              <a:rPr lang="ru-RU" sz="1400" b="1" dirty="0">
                <a:solidFill>
                  <a:srgbClr val="7030A0"/>
                </a:solidFill>
              </a:rPr>
              <a:t>  по приему,  обработке  и использованию космической информации</a:t>
            </a:r>
          </a:p>
        </p:txBody>
      </p:sp>
      <p:pic>
        <p:nvPicPr>
          <p:cNvPr id="23555" name="Picture 6" descr="lipets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7" y="1214438"/>
            <a:ext cx="1443038" cy="15113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7" descr="vecos_veg_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2" y="2852742"/>
            <a:ext cx="1438275" cy="144303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4581525"/>
            <a:ext cx="1481138" cy="15128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5F5F5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 Box 9"/>
          <p:cNvSpPr txBox="1">
            <a:spLocks noChangeArrowheads="1"/>
          </p:cNvSpPr>
          <p:nvPr/>
        </p:nvSpPr>
        <p:spPr bwMode="auto">
          <a:xfrm>
            <a:off x="1227139" y="152716"/>
            <a:ext cx="6606181" cy="575984"/>
          </a:xfrm>
          <a:prstGeom prst="rect">
            <a:avLst/>
          </a:prstGeom>
          <a:solidFill>
            <a:srgbClr val="E7F6FF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  <a:extLst/>
        </p:spPr>
        <p:txBody>
          <a:bodyPr wrap="square" lIns="72000" tIns="144000" rIns="72000" bIns="0" anchor="ctr" anchorCtr="0">
            <a:noAutofit/>
          </a:bodyPr>
          <a:lstStyle>
            <a:defPPr>
              <a:defRPr lang="ru-RU"/>
            </a:defPPr>
            <a:lvl1pPr marL="0" indent="0" algn="ctr" defTabSz="914400" eaLnBrk="0" latinLnBrk="0" hangingPunct="0">
              <a:lnSpc>
                <a:spcPct val="80000"/>
              </a:lnSpc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1800" b="1" i="0"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000" dirty="0" smtClean="0"/>
              <a:t>Отработанные направления и сервисы ДЗЗ</a:t>
            </a:r>
            <a:endParaRPr lang="ru-RU" sz="2000" dirty="0"/>
          </a:p>
          <a:p>
            <a:r>
              <a:rPr lang="ru-RU" sz="2000" dirty="0" smtClean="0"/>
              <a:t>  </a:t>
            </a:r>
            <a:endParaRPr lang="ru-RU" sz="2000" dirty="0"/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9194227" y="6381328"/>
            <a:ext cx="655317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82729160-9852-487C-9070-0DCED8BD90C0}" type="slidenum">
              <a:rPr lang="ru-RU" sz="1400" smtClean="0"/>
              <a:pPr algn="r">
                <a:defRPr/>
              </a:pPr>
              <a:t>9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19528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НИИ КП">
  <a:themeElements>
    <a:clrScheme name="РНИИ К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РНИИ К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287338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>
            <a:srgbClr val="FF0000"/>
          </a:buClr>
          <a:buSzTx/>
          <a:buFont typeface="Times" pitchFamily="18" charset="0"/>
          <a:buChar char="•"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noFill/>
        <a:ln w="38100">
          <a:solidFill>
            <a:srgbClr val="003366"/>
          </a:solidFill>
          <a:round/>
          <a:headEnd type="none" w="sm" len="sm"/>
          <a:tailEnd type="none" w="sm" len="sm"/>
        </a:ln>
      </a:spPr>
      <a:bodyPr/>
      <a:lstStyle/>
    </a:lnDef>
  </a:objectDefaults>
  <a:extraClrSchemeLst>
    <a:extraClrScheme>
      <a:clrScheme name="РНИИ К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НИИ К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НИИ К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НИИ К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НИИ К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НИИ К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НИИ К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44342</TotalTime>
  <Words>1152</Words>
  <Application>Microsoft Office PowerPoint</Application>
  <PresentationFormat>Лист A4 (210x297 мм)</PresentationFormat>
  <Paragraphs>293</Paragraphs>
  <Slides>10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РНИИ КП</vt:lpstr>
      <vt:lpstr>1_Специальное оформление</vt:lpstr>
      <vt:lpstr>Специальное оформление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ЗАО НПОКП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Доля работ ФГУП «РНИИ КП»  в космической отрасли России</dc:title>
  <dc:creator>Поташный</dc:creator>
  <cp:lastModifiedBy>Petelin Andrei</cp:lastModifiedBy>
  <cp:revision>2578</cp:revision>
  <cp:lastPrinted>2012-03-19T13:12:55Z</cp:lastPrinted>
  <dcterms:created xsi:type="dcterms:W3CDTF">2003-02-10T12:34:37Z</dcterms:created>
  <dcterms:modified xsi:type="dcterms:W3CDTF">2012-03-26T12:48:33Z</dcterms:modified>
</cp:coreProperties>
</file>